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1" r:id="rId2"/>
    <p:sldId id="399" r:id="rId3"/>
    <p:sldId id="400" r:id="rId4"/>
    <p:sldId id="395" r:id="rId5"/>
    <p:sldId id="402" r:id="rId6"/>
    <p:sldId id="412" r:id="rId7"/>
    <p:sldId id="411" r:id="rId8"/>
    <p:sldId id="367" r:id="rId9"/>
    <p:sldId id="405" r:id="rId10"/>
    <p:sldId id="416" r:id="rId11"/>
    <p:sldId id="414" r:id="rId12"/>
    <p:sldId id="415" r:id="rId13"/>
    <p:sldId id="413" r:id="rId14"/>
    <p:sldId id="389" r:id="rId15"/>
    <p:sldId id="406" r:id="rId16"/>
    <p:sldId id="407" r:id="rId17"/>
    <p:sldId id="408" r:id="rId18"/>
    <p:sldId id="409" r:id="rId19"/>
    <p:sldId id="410" r:id="rId20"/>
    <p:sldId id="390" r:id="rId21"/>
    <p:sldId id="39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99FF"/>
    <a:srgbClr val="B9D4ED"/>
    <a:srgbClr val="71635B"/>
    <a:srgbClr val="63541D"/>
    <a:srgbClr val="800000"/>
    <a:srgbClr val="000099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468" autoAdjust="0"/>
  </p:normalViewPr>
  <p:slideViewPr>
    <p:cSldViewPr>
      <p:cViewPr>
        <p:scale>
          <a:sx n="62" d="100"/>
          <a:sy n="62" d="100"/>
        </p:scale>
        <p:origin x="-196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198D7-08C3-42B0-9816-71E3AF1ACE73}" type="doc">
      <dgm:prSet loTypeId="urn:microsoft.com/office/officeart/2005/8/layout/vList4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B79166-5DBB-4146-A56B-D359A6E6B595}">
      <dgm:prSet/>
      <dgm:spPr/>
      <dgm:t>
        <a:bodyPr/>
        <a:lstStyle/>
        <a:p>
          <a:pPr rtl="0"/>
          <a:r>
            <a:rPr lang="en-US" dirty="0" smtClean="0"/>
            <a:t>Emergency Command Center</a:t>
          </a:r>
          <a:endParaRPr lang="en-US" dirty="0"/>
        </a:p>
      </dgm:t>
    </dgm:pt>
    <dgm:pt modelId="{B5E2B592-3DD7-4C1D-BDC3-4761BF2E8B73}" type="parTrans" cxnId="{BA96E5BD-B139-486B-8A8D-D6ABE62B8850}">
      <dgm:prSet/>
      <dgm:spPr/>
      <dgm:t>
        <a:bodyPr/>
        <a:lstStyle/>
        <a:p>
          <a:endParaRPr lang="en-US"/>
        </a:p>
      </dgm:t>
    </dgm:pt>
    <dgm:pt modelId="{90CB1821-75FE-45B0-8F20-56553385BB89}" type="sibTrans" cxnId="{BA96E5BD-B139-486B-8A8D-D6ABE62B8850}">
      <dgm:prSet/>
      <dgm:spPr/>
      <dgm:t>
        <a:bodyPr/>
        <a:lstStyle/>
        <a:p>
          <a:endParaRPr lang="en-US"/>
        </a:p>
      </dgm:t>
    </dgm:pt>
    <dgm:pt modelId="{A4B3BAA7-8FA0-457D-970E-708F0A06E020}">
      <dgm:prSet/>
      <dgm:spPr/>
      <dgm:t>
        <a:bodyPr/>
        <a:lstStyle/>
        <a:p>
          <a:pPr rtl="0"/>
          <a:r>
            <a:rPr lang="en-US" dirty="0" smtClean="0"/>
            <a:t>For backup/redundancy network for “war room” communication to rescue workers and first responder teams, both command &amp; control </a:t>
          </a:r>
          <a:endParaRPr lang="en-US" dirty="0"/>
        </a:p>
      </dgm:t>
    </dgm:pt>
    <dgm:pt modelId="{E366A6F8-49F6-4499-8304-645B2AEC3803}" type="parTrans" cxnId="{485778F8-AAF1-4C13-A117-CBACBA89FFD4}">
      <dgm:prSet/>
      <dgm:spPr/>
      <dgm:t>
        <a:bodyPr/>
        <a:lstStyle/>
        <a:p>
          <a:endParaRPr lang="en-US"/>
        </a:p>
      </dgm:t>
    </dgm:pt>
    <dgm:pt modelId="{E5754E7C-9D8D-4B6B-B4E8-18BC707311D7}" type="sibTrans" cxnId="{485778F8-AAF1-4C13-A117-CBACBA89FFD4}">
      <dgm:prSet/>
      <dgm:spPr/>
      <dgm:t>
        <a:bodyPr/>
        <a:lstStyle/>
        <a:p>
          <a:endParaRPr lang="en-US"/>
        </a:p>
      </dgm:t>
    </dgm:pt>
    <dgm:pt modelId="{BBF76843-9EBF-4166-90AA-A5D033F19099}">
      <dgm:prSet/>
      <dgm:spPr/>
      <dgm:t>
        <a:bodyPr/>
        <a:lstStyle/>
        <a:p>
          <a:pPr rtl="0"/>
          <a:r>
            <a:rPr lang="en-US" dirty="0" smtClean="0"/>
            <a:t>Public Utility and Infrastructure Company</a:t>
          </a:r>
          <a:endParaRPr lang="en-US" dirty="0"/>
        </a:p>
      </dgm:t>
    </dgm:pt>
    <dgm:pt modelId="{1BBA83A7-9276-457C-B01D-587AEA912E78}" type="parTrans" cxnId="{B5E27309-AADE-4FFF-99AA-4C1043C39FBB}">
      <dgm:prSet/>
      <dgm:spPr/>
      <dgm:t>
        <a:bodyPr/>
        <a:lstStyle/>
        <a:p>
          <a:endParaRPr lang="en-US"/>
        </a:p>
      </dgm:t>
    </dgm:pt>
    <dgm:pt modelId="{4C34C263-2F09-40DA-A37B-B13EF5952D4B}" type="sibTrans" cxnId="{B5E27309-AADE-4FFF-99AA-4C1043C39FBB}">
      <dgm:prSet/>
      <dgm:spPr/>
      <dgm:t>
        <a:bodyPr/>
        <a:lstStyle/>
        <a:p>
          <a:endParaRPr lang="en-US"/>
        </a:p>
      </dgm:t>
    </dgm:pt>
    <dgm:pt modelId="{1F1148BA-7521-46FA-8C2D-57A90D59618C}">
      <dgm:prSet/>
      <dgm:spPr/>
      <dgm:t>
        <a:bodyPr/>
        <a:lstStyle/>
        <a:p>
          <a:pPr rtl="0"/>
          <a:r>
            <a:rPr lang="en-US" dirty="0" smtClean="0"/>
            <a:t>For backup/redundancy network to continue existing public services, i.e. train, plane, electricity, etc. </a:t>
          </a:r>
          <a:endParaRPr lang="en-US" dirty="0"/>
        </a:p>
      </dgm:t>
    </dgm:pt>
    <dgm:pt modelId="{FF8E79A0-6245-40DC-81F1-60F88AC17D0C}" type="parTrans" cxnId="{13E3C422-6C7D-4F5C-8749-5B07195F44EC}">
      <dgm:prSet/>
      <dgm:spPr/>
      <dgm:t>
        <a:bodyPr/>
        <a:lstStyle/>
        <a:p>
          <a:endParaRPr lang="en-US"/>
        </a:p>
      </dgm:t>
    </dgm:pt>
    <dgm:pt modelId="{CE5791B5-F7AA-4318-86FC-9AFEE3794040}" type="sibTrans" cxnId="{13E3C422-6C7D-4F5C-8749-5B07195F44EC}">
      <dgm:prSet/>
      <dgm:spPr/>
      <dgm:t>
        <a:bodyPr/>
        <a:lstStyle/>
        <a:p>
          <a:endParaRPr lang="en-US"/>
        </a:p>
      </dgm:t>
    </dgm:pt>
    <dgm:pt modelId="{E14D7D2C-038A-4B03-A6C3-1266FF54B38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Telco, Enterprise and Government Offices</a:t>
          </a:r>
          <a:endParaRPr lang="en-US" dirty="0"/>
        </a:p>
      </dgm:t>
    </dgm:pt>
    <dgm:pt modelId="{6359C0C4-830A-4277-B165-BEC3894421EF}" type="parTrans" cxnId="{FE5DCA9C-13C0-4222-95BA-7439D75FFCBC}">
      <dgm:prSet/>
      <dgm:spPr/>
      <dgm:t>
        <a:bodyPr/>
        <a:lstStyle/>
        <a:p>
          <a:endParaRPr lang="en-US"/>
        </a:p>
      </dgm:t>
    </dgm:pt>
    <dgm:pt modelId="{848A5563-CBC5-41B5-AA5A-107D44968F7F}" type="sibTrans" cxnId="{FE5DCA9C-13C0-4222-95BA-7439D75FFCBC}">
      <dgm:prSet/>
      <dgm:spPr/>
      <dgm:t>
        <a:bodyPr/>
        <a:lstStyle/>
        <a:p>
          <a:endParaRPr lang="en-US"/>
        </a:p>
      </dgm:t>
    </dgm:pt>
    <dgm:pt modelId="{B4FE5261-FFE0-4425-B161-CF9C1E27C7F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For backup/redundancy network to continue certain operations, i.e. mobile phone services, </a:t>
          </a:r>
          <a:r>
            <a:rPr lang="en-US" dirty="0" err="1" smtClean="0"/>
            <a:t>telco</a:t>
          </a:r>
          <a:r>
            <a:rPr lang="en-US" dirty="0" smtClean="0"/>
            <a:t>, military, police, TV broadcaster, etc.  </a:t>
          </a:r>
          <a:endParaRPr lang="en-US" dirty="0"/>
        </a:p>
      </dgm:t>
    </dgm:pt>
    <dgm:pt modelId="{01D898FC-70A4-4B8A-9073-983FD55B603A}" type="parTrans" cxnId="{677D55A6-563D-42CA-A823-F3810F119A9E}">
      <dgm:prSet/>
      <dgm:spPr/>
      <dgm:t>
        <a:bodyPr/>
        <a:lstStyle/>
        <a:p>
          <a:endParaRPr lang="en-US"/>
        </a:p>
      </dgm:t>
    </dgm:pt>
    <dgm:pt modelId="{EF692DEB-70EE-4DD8-ACF0-CE7572209BC7}" type="sibTrans" cxnId="{677D55A6-563D-42CA-A823-F3810F119A9E}">
      <dgm:prSet/>
      <dgm:spPr/>
      <dgm:t>
        <a:bodyPr/>
        <a:lstStyle/>
        <a:p>
          <a:endParaRPr lang="en-US"/>
        </a:p>
      </dgm:t>
    </dgm:pt>
    <dgm:pt modelId="{E9B310FF-10D8-410C-81BA-678B09C97AD2}" type="pres">
      <dgm:prSet presAssocID="{0C4198D7-08C3-42B0-9816-71E3AF1ACE7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A50A46-1626-4650-ADF0-C35521DA3815}" type="pres">
      <dgm:prSet presAssocID="{6DB79166-5DBB-4146-A56B-D359A6E6B595}" presName="comp" presStyleCnt="0"/>
      <dgm:spPr/>
      <dgm:t>
        <a:bodyPr/>
        <a:lstStyle/>
        <a:p>
          <a:endParaRPr lang="en-US"/>
        </a:p>
      </dgm:t>
    </dgm:pt>
    <dgm:pt modelId="{71E412D3-361C-4300-B800-95935CC7127C}" type="pres">
      <dgm:prSet presAssocID="{6DB79166-5DBB-4146-A56B-D359A6E6B595}" presName="box" presStyleLbl="node1" presStyleIdx="0" presStyleCnt="3"/>
      <dgm:spPr/>
      <dgm:t>
        <a:bodyPr/>
        <a:lstStyle/>
        <a:p>
          <a:endParaRPr lang="en-US"/>
        </a:p>
      </dgm:t>
    </dgm:pt>
    <dgm:pt modelId="{EF2E09E1-CAFE-4455-9072-1E13B9AE570C}" type="pres">
      <dgm:prSet presAssocID="{6DB79166-5DBB-4146-A56B-D359A6E6B59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B8F3C77-AC52-4DE8-AC78-17490465D009}" type="pres">
      <dgm:prSet presAssocID="{6DB79166-5DBB-4146-A56B-D359A6E6B59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1A893-D5DC-4D70-B40A-1795A0B75A7C}" type="pres">
      <dgm:prSet presAssocID="{90CB1821-75FE-45B0-8F20-56553385BB89}" presName="spacer" presStyleCnt="0"/>
      <dgm:spPr/>
      <dgm:t>
        <a:bodyPr/>
        <a:lstStyle/>
        <a:p>
          <a:endParaRPr lang="en-US"/>
        </a:p>
      </dgm:t>
    </dgm:pt>
    <dgm:pt modelId="{A0084C0F-3D30-4271-BDE2-E2EFACE791C5}" type="pres">
      <dgm:prSet presAssocID="{BBF76843-9EBF-4166-90AA-A5D033F19099}" presName="comp" presStyleCnt="0"/>
      <dgm:spPr/>
      <dgm:t>
        <a:bodyPr/>
        <a:lstStyle/>
        <a:p>
          <a:endParaRPr lang="en-US"/>
        </a:p>
      </dgm:t>
    </dgm:pt>
    <dgm:pt modelId="{E45176A6-138E-4AF3-AAC8-D6A48E73F1EE}" type="pres">
      <dgm:prSet presAssocID="{BBF76843-9EBF-4166-90AA-A5D033F19099}" presName="box" presStyleLbl="node1" presStyleIdx="1" presStyleCnt="3"/>
      <dgm:spPr/>
      <dgm:t>
        <a:bodyPr/>
        <a:lstStyle/>
        <a:p>
          <a:endParaRPr lang="en-US"/>
        </a:p>
      </dgm:t>
    </dgm:pt>
    <dgm:pt modelId="{B1C9D704-E741-420E-B19B-5D13667C5D75}" type="pres">
      <dgm:prSet presAssocID="{BBF76843-9EBF-4166-90AA-A5D033F1909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38017E7-0161-4658-9FA0-98DC80E768DF}" type="pres">
      <dgm:prSet presAssocID="{BBF76843-9EBF-4166-90AA-A5D033F1909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5645E-5C8B-42CF-B5F9-29679E501C62}" type="pres">
      <dgm:prSet presAssocID="{4C34C263-2F09-40DA-A37B-B13EF5952D4B}" presName="spacer" presStyleCnt="0"/>
      <dgm:spPr/>
      <dgm:t>
        <a:bodyPr/>
        <a:lstStyle/>
        <a:p>
          <a:endParaRPr lang="en-US"/>
        </a:p>
      </dgm:t>
    </dgm:pt>
    <dgm:pt modelId="{43D29E68-6CA6-4CBA-B0BC-393F0D3288AE}" type="pres">
      <dgm:prSet presAssocID="{E14D7D2C-038A-4B03-A6C3-1266FF54B38A}" presName="comp" presStyleCnt="0"/>
      <dgm:spPr/>
      <dgm:t>
        <a:bodyPr/>
        <a:lstStyle/>
        <a:p>
          <a:endParaRPr lang="en-US"/>
        </a:p>
      </dgm:t>
    </dgm:pt>
    <dgm:pt modelId="{D62B85C3-1995-4A4B-9C00-0EA16A76EB70}" type="pres">
      <dgm:prSet presAssocID="{E14D7D2C-038A-4B03-A6C3-1266FF54B38A}" presName="box" presStyleLbl="node1" presStyleIdx="2" presStyleCnt="3"/>
      <dgm:spPr/>
      <dgm:t>
        <a:bodyPr/>
        <a:lstStyle/>
        <a:p>
          <a:endParaRPr lang="en-US"/>
        </a:p>
      </dgm:t>
    </dgm:pt>
    <dgm:pt modelId="{EC7C6F1E-704E-43CD-B18A-CF5DB57B907C}" type="pres">
      <dgm:prSet presAssocID="{E14D7D2C-038A-4B03-A6C3-1266FF54B38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0AF758-ECD7-4C54-884C-BB0509324930}" type="pres">
      <dgm:prSet presAssocID="{E14D7D2C-038A-4B03-A6C3-1266FF54B38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DCA9C-13C0-4222-95BA-7439D75FFCBC}" srcId="{0C4198D7-08C3-42B0-9816-71E3AF1ACE73}" destId="{E14D7D2C-038A-4B03-A6C3-1266FF54B38A}" srcOrd="2" destOrd="0" parTransId="{6359C0C4-830A-4277-B165-BEC3894421EF}" sibTransId="{848A5563-CBC5-41B5-AA5A-107D44968F7F}"/>
    <dgm:cxn modelId="{B5E27309-AADE-4FFF-99AA-4C1043C39FBB}" srcId="{0C4198D7-08C3-42B0-9816-71E3AF1ACE73}" destId="{BBF76843-9EBF-4166-90AA-A5D033F19099}" srcOrd="1" destOrd="0" parTransId="{1BBA83A7-9276-457C-B01D-587AEA912E78}" sibTransId="{4C34C263-2F09-40DA-A37B-B13EF5952D4B}"/>
    <dgm:cxn modelId="{71BCE1BD-E4BC-44FF-84B4-5AEBB13726ED}" type="presOf" srcId="{A4B3BAA7-8FA0-457D-970E-708F0A06E020}" destId="{71E412D3-361C-4300-B800-95935CC7127C}" srcOrd="0" destOrd="1" presId="urn:microsoft.com/office/officeart/2005/8/layout/vList4"/>
    <dgm:cxn modelId="{912B1DA4-13A1-4FC4-8FDB-160144D99AC6}" type="presOf" srcId="{0C4198D7-08C3-42B0-9816-71E3AF1ACE73}" destId="{E9B310FF-10D8-410C-81BA-678B09C97AD2}" srcOrd="0" destOrd="0" presId="urn:microsoft.com/office/officeart/2005/8/layout/vList4"/>
    <dgm:cxn modelId="{65E4E412-EBDD-4FFE-8912-F90F079FE9A5}" type="presOf" srcId="{A4B3BAA7-8FA0-457D-970E-708F0A06E020}" destId="{2B8F3C77-AC52-4DE8-AC78-17490465D009}" srcOrd="1" destOrd="1" presId="urn:microsoft.com/office/officeart/2005/8/layout/vList4"/>
    <dgm:cxn modelId="{9F3F417C-F79A-4D43-80FA-3C1CD5AF7E24}" type="presOf" srcId="{B4FE5261-FFE0-4425-B161-CF9C1E27C7FF}" destId="{E60AF758-ECD7-4C54-884C-BB0509324930}" srcOrd="1" destOrd="1" presId="urn:microsoft.com/office/officeart/2005/8/layout/vList4"/>
    <dgm:cxn modelId="{485778F8-AAF1-4C13-A117-CBACBA89FFD4}" srcId="{6DB79166-5DBB-4146-A56B-D359A6E6B595}" destId="{A4B3BAA7-8FA0-457D-970E-708F0A06E020}" srcOrd="0" destOrd="0" parTransId="{E366A6F8-49F6-4499-8304-645B2AEC3803}" sibTransId="{E5754E7C-9D8D-4B6B-B4E8-18BC707311D7}"/>
    <dgm:cxn modelId="{B5B073E8-1C67-4065-A2E4-F6573210CD45}" type="presOf" srcId="{E14D7D2C-038A-4B03-A6C3-1266FF54B38A}" destId="{E60AF758-ECD7-4C54-884C-BB0509324930}" srcOrd="1" destOrd="0" presId="urn:microsoft.com/office/officeart/2005/8/layout/vList4"/>
    <dgm:cxn modelId="{044F5FD5-1C02-482D-BBE8-BCF65861E482}" type="presOf" srcId="{BBF76843-9EBF-4166-90AA-A5D033F19099}" destId="{E45176A6-138E-4AF3-AAC8-D6A48E73F1EE}" srcOrd="0" destOrd="0" presId="urn:microsoft.com/office/officeart/2005/8/layout/vList4"/>
    <dgm:cxn modelId="{AE860C2B-4555-4D2C-A91B-46BE55BD5AD6}" type="presOf" srcId="{BBF76843-9EBF-4166-90AA-A5D033F19099}" destId="{538017E7-0161-4658-9FA0-98DC80E768DF}" srcOrd="1" destOrd="0" presId="urn:microsoft.com/office/officeart/2005/8/layout/vList4"/>
    <dgm:cxn modelId="{13E3C422-6C7D-4F5C-8749-5B07195F44EC}" srcId="{BBF76843-9EBF-4166-90AA-A5D033F19099}" destId="{1F1148BA-7521-46FA-8C2D-57A90D59618C}" srcOrd="0" destOrd="0" parTransId="{FF8E79A0-6245-40DC-81F1-60F88AC17D0C}" sibTransId="{CE5791B5-F7AA-4318-86FC-9AFEE3794040}"/>
    <dgm:cxn modelId="{1C79F1F3-8377-40B1-A858-DCEB20A57059}" type="presOf" srcId="{E14D7D2C-038A-4B03-A6C3-1266FF54B38A}" destId="{D62B85C3-1995-4A4B-9C00-0EA16A76EB70}" srcOrd="0" destOrd="0" presId="urn:microsoft.com/office/officeart/2005/8/layout/vList4"/>
    <dgm:cxn modelId="{4903C900-4316-4844-B835-BF9361223108}" type="presOf" srcId="{6DB79166-5DBB-4146-A56B-D359A6E6B595}" destId="{71E412D3-361C-4300-B800-95935CC7127C}" srcOrd="0" destOrd="0" presId="urn:microsoft.com/office/officeart/2005/8/layout/vList4"/>
    <dgm:cxn modelId="{EC5BE2BF-F0C4-4912-A95D-E7D18E3BD263}" type="presOf" srcId="{6DB79166-5DBB-4146-A56B-D359A6E6B595}" destId="{2B8F3C77-AC52-4DE8-AC78-17490465D009}" srcOrd="1" destOrd="0" presId="urn:microsoft.com/office/officeart/2005/8/layout/vList4"/>
    <dgm:cxn modelId="{07AA201B-BB9E-44CC-A57D-6C3CF75C06E2}" type="presOf" srcId="{1F1148BA-7521-46FA-8C2D-57A90D59618C}" destId="{538017E7-0161-4658-9FA0-98DC80E768DF}" srcOrd="1" destOrd="1" presId="urn:microsoft.com/office/officeart/2005/8/layout/vList4"/>
    <dgm:cxn modelId="{677D55A6-563D-42CA-A823-F3810F119A9E}" srcId="{E14D7D2C-038A-4B03-A6C3-1266FF54B38A}" destId="{B4FE5261-FFE0-4425-B161-CF9C1E27C7FF}" srcOrd="0" destOrd="0" parTransId="{01D898FC-70A4-4B8A-9073-983FD55B603A}" sibTransId="{EF692DEB-70EE-4DD8-ACF0-CE7572209BC7}"/>
    <dgm:cxn modelId="{BA96E5BD-B139-486B-8A8D-D6ABE62B8850}" srcId="{0C4198D7-08C3-42B0-9816-71E3AF1ACE73}" destId="{6DB79166-5DBB-4146-A56B-D359A6E6B595}" srcOrd="0" destOrd="0" parTransId="{B5E2B592-3DD7-4C1D-BDC3-4761BF2E8B73}" sibTransId="{90CB1821-75FE-45B0-8F20-56553385BB89}"/>
    <dgm:cxn modelId="{7C595F0C-C4D8-4A68-AAB1-35F7838B15E7}" type="presOf" srcId="{1F1148BA-7521-46FA-8C2D-57A90D59618C}" destId="{E45176A6-138E-4AF3-AAC8-D6A48E73F1EE}" srcOrd="0" destOrd="1" presId="urn:microsoft.com/office/officeart/2005/8/layout/vList4"/>
    <dgm:cxn modelId="{E968B03A-0982-47C9-83E8-49B5A96B7051}" type="presOf" srcId="{B4FE5261-FFE0-4425-B161-CF9C1E27C7FF}" destId="{D62B85C3-1995-4A4B-9C00-0EA16A76EB70}" srcOrd="0" destOrd="1" presId="urn:microsoft.com/office/officeart/2005/8/layout/vList4"/>
    <dgm:cxn modelId="{56F2575A-7959-411A-B93A-E2F0AF0D41BA}" type="presParOf" srcId="{E9B310FF-10D8-410C-81BA-678B09C97AD2}" destId="{BDA50A46-1626-4650-ADF0-C35521DA3815}" srcOrd="0" destOrd="0" presId="urn:microsoft.com/office/officeart/2005/8/layout/vList4"/>
    <dgm:cxn modelId="{ED5807E9-FDBC-4939-9025-249D3F240D27}" type="presParOf" srcId="{BDA50A46-1626-4650-ADF0-C35521DA3815}" destId="{71E412D3-361C-4300-B800-95935CC7127C}" srcOrd="0" destOrd="0" presId="urn:microsoft.com/office/officeart/2005/8/layout/vList4"/>
    <dgm:cxn modelId="{690BDB0E-F344-4F8D-8F02-5C4B8B5C8BEC}" type="presParOf" srcId="{BDA50A46-1626-4650-ADF0-C35521DA3815}" destId="{EF2E09E1-CAFE-4455-9072-1E13B9AE570C}" srcOrd="1" destOrd="0" presId="urn:microsoft.com/office/officeart/2005/8/layout/vList4"/>
    <dgm:cxn modelId="{9FAEB74E-E1FD-4783-82EC-13CFAE1E88E2}" type="presParOf" srcId="{BDA50A46-1626-4650-ADF0-C35521DA3815}" destId="{2B8F3C77-AC52-4DE8-AC78-17490465D009}" srcOrd="2" destOrd="0" presId="urn:microsoft.com/office/officeart/2005/8/layout/vList4"/>
    <dgm:cxn modelId="{B9B700C9-A5A3-452A-92FD-FE3FA91C9590}" type="presParOf" srcId="{E9B310FF-10D8-410C-81BA-678B09C97AD2}" destId="{EC81A893-D5DC-4D70-B40A-1795A0B75A7C}" srcOrd="1" destOrd="0" presId="urn:microsoft.com/office/officeart/2005/8/layout/vList4"/>
    <dgm:cxn modelId="{A23F688D-D248-4317-BA57-E9B5ED784D99}" type="presParOf" srcId="{E9B310FF-10D8-410C-81BA-678B09C97AD2}" destId="{A0084C0F-3D30-4271-BDE2-E2EFACE791C5}" srcOrd="2" destOrd="0" presId="urn:microsoft.com/office/officeart/2005/8/layout/vList4"/>
    <dgm:cxn modelId="{61D27558-25E7-4BD6-92B2-0FACF7907347}" type="presParOf" srcId="{A0084C0F-3D30-4271-BDE2-E2EFACE791C5}" destId="{E45176A6-138E-4AF3-AAC8-D6A48E73F1EE}" srcOrd="0" destOrd="0" presId="urn:microsoft.com/office/officeart/2005/8/layout/vList4"/>
    <dgm:cxn modelId="{D01593BA-1297-4F25-9866-9129BDEA7012}" type="presParOf" srcId="{A0084C0F-3D30-4271-BDE2-E2EFACE791C5}" destId="{B1C9D704-E741-420E-B19B-5D13667C5D75}" srcOrd="1" destOrd="0" presId="urn:microsoft.com/office/officeart/2005/8/layout/vList4"/>
    <dgm:cxn modelId="{B1897FE5-0178-4506-8EE1-224781C45169}" type="presParOf" srcId="{A0084C0F-3D30-4271-BDE2-E2EFACE791C5}" destId="{538017E7-0161-4658-9FA0-98DC80E768DF}" srcOrd="2" destOrd="0" presId="urn:microsoft.com/office/officeart/2005/8/layout/vList4"/>
    <dgm:cxn modelId="{9DE7FA65-E844-47CA-A8C2-38BB5693D934}" type="presParOf" srcId="{E9B310FF-10D8-410C-81BA-678B09C97AD2}" destId="{47A5645E-5C8B-42CF-B5F9-29679E501C62}" srcOrd="3" destOrd="0" presId="urn:microsoft.com/office/officeart/2005/8/layout/vList4"/>
    <dgm:cxn modelId="{0837652F-6E88-4D1D-835A-6FDBE8FE5CB5}" type="presParOf" srcId="{E9B310FF-10D8-410C-81BA-678B09C97AD2}" destId="{43D29E68-6CA6-4CBA-B0BC-393F0D3288AE}" srcOrd="4" destOrd="0" presId="urn:microsoft.com/office/officeart/2005/8/layout/vList4"/>
    <dgm:cxn modelId="{A4266EFE-8C56-41B3-AE4C-E559B57A8ED7}" type="presParOf" srcId="{43D29E68-6CA6-4CBA-B0BC-393F0D3288AE}" destId="{D62B85C3-1995-4A4B-9C00-0EA16A76EB70}" srcOrd="0" destOrd="0" presId="urn:microsoft.com/office/officeart/2005/8/layout/vList4"/>
    <dgm:cxn modelId="{C9ABC1EE-7554-4439-AA21-4DB6AC03CEC8}" type="presParOf" srcId="{43D29E68-6CA6-4CBA-B0BC-393F0D3288AE}" destId="{EC7C6F1E-704E-43CD-B18A-CF5DB57B907C}" srcOrd="1" destOrd="0" presId="urn:microsoft.com/office/officeart/2005/8/layout/vList4"/>
    <dgm:cxn modelId="{49A6416D-33CA-4C68-B370-EBF4CE1180B8}" type="presParOf" srcId="{43D29E68-6CA6-4CBA-B0BC-393F0D3288AE}" destId="{E60AF758-ECD7-4C54-884C-BB05093249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8A2EB-1A86-4497-AAD6-F986045BD74B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76490B-C804-42B5-A783-0EB28EBEBE22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AC65265E-C795-4C82-A439-87CB0A51A67B}" type="parTrans" cxnId="{C2963DEE-9610-42FD-82A2-30A63207838B}">
      <dgm:prSet/>
      <dgm:spPr/>
      <dgm:t>
        <a:bodyPr/>
        <a:lstStyle/>
        <a:p>
          <a:endParaRPr lang="en-US"/>
        </a:p>
      </dgm:t>
    </dgm:pt>
    <dgm:pt modelId="{C4FEB23B-97DE-4DDC-8BA3-2BB25F5900B4}" type="sibTrans" cxnId="{C2963DEE-9610-42FD-82A2-30A63207838B}">
      <dgm:prSet/>
      <dgm:spPr/>
      <dgm:t>
        <a:bodyPr/>
        <a:lstStyle/>
        <a:p>
          <a:endParaRPr lang="en-US"/>
        </a:p>
      </dgm:t>
    </dgm:pt>
    <dgm:pt modelId="{D9731113-3300-4E9A-B603-04F759F9FBB1}">
      <dgm:prSet phldrT="[Text]"/>
      <dgm:spPr/>
      <dgm:t>
        <a:bodyPr/>
        <a:lstStyle/>
        <a:p>
          <a:r>
            <a:rPr lang="en-US" altLang="zh-CN" dirty="0" smtClean="0">
              <a:ea typeface="SimSun" pitchFamily="2" charset="-122"/>
            </a:rPr>
            <a:t>Telephone service for rescue headquarters, government institutions and the public</a:t>
          </a:r>
          <a:endParaRPr lang="en-US" dirty="0"/>
        </a:p>
      </dgm:t>
    </dgm:pt>
    <dgm:pt modelId="{5C348DDA-8EAD-41B1-AD68-9D549E648736}" type="parTrans" cxnId="{A9CDF3BE-73F2-42E3-90E8-33A9A281F0C5}">
      <dgm:prSet/>
      <dgm:spPr/>
      <dgm:t>
        <a:bodyPr/>
        <a:lstStyle/>
        <a:p>
          <a:endParaRPr lang="en-US"/>
        </a:p>
      </dgm:t>
    </dgm:pt>
    <dgm:pt modelId="{774DC780-4B13-4E35-A4D0-BAA12B353CAF}" type="sibTrans" cxnId="{A9CDF3BE-73F2-42E3-90E8-33A9A281F0C5}">
      <dgm:prSet/>
      <dgm:spPr/>
      <dgm:t>
        <a:bodyPr/>
        <a:lstStyle/>
        <a:p>
          <a:endParaRPr lang="en-US"/>
        </a:p>
      </dgm:t>
    </dgm:pt>
    <dgm:pt modelId="{0313C2D9-3794-4209-B96E-6D87665551D9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8C602B82-B70B-4A22-9875-913C1678FED2}" type="parTrans" cxnId="{01079ADB-5CFE-4D0E-9CD1-FAD12BCA1BF5}">
      <dgm:prSet/>
      <dgm:spPr/>
      <dgm:t>
        <a:bodyPr/>
        <a:lstStyle/>
        <a:p>
          <a:endParaRPr lang="en-US"/>
        </a:p>
      </dgm:t>
    </dgm:pt>
    <dgm:pt modelId="{434E3CC2-8A06-43A5-8581-7DB692770AAC}" type="sibTrans" cxnId="{01079ADB-5CFE-4D0E-9CD1-FAD12BCA1BF5}">
      <dgm:prSet/>
      <dgm:spPr/>
      <dgm:t>
        <a:bodyPr/>
        <a:lstStyle/>
        <a:p>
          <a:endParaRPr lang="en-US"/>
        </a:p>
      </dgm:t>
    </dgm:pt>
    <dgm:pt modelId="{9440D74C-9ECD-45A5-9BFA-31459E47E792}">
      <dgm:prSet phldrT="[Text]"/>
      <dgm:spPr/>
      <dgm:t>
        <a:bodyPr/>
        <a:lstStyle/>
        <a:p>
          <a:r>
            <a:rPr lang="en-US" altLang="zh-CN" dirty="0" smtClean="0">
              <a:solidFill>
                <a:srgbClr val="333333"/>
              </a:solidFill>
              <a:ea typeface="SimSun" pitchFamily="2" charset="-122"/>
              <a:cs typeface="Tahoma" pitchFamily="34" charset="0"/>
            </a:rPr>
            <a:t>For media organizations to transmit news and photos, and serving as a communication tool to the outside world</a:t>
          </a:r>
          <a:endParaRPr lang="en-US" dirty="0"/>
        </a:p>
      </dgm:t>
    </dgm:pt>
    <dgm:pt modelId="{092C53AA-DDAB-46F9-A89D-729F10C1452A}" type="parTrans" cxnId="{FBC7420F-0FE5-452E-9F5F-5656AF3B15DE}">
      <dgm:prSet/>
      <dgm:spPr/>
      <dgm:t>
        <a:bodyPr/>
        <a:lstStyle/>
        <a:p>
          <a:endParaRPr lang="en-US"/>
        </a:p>
      </dgm:t>
    </dgm:pt>
    <dgm:pt modelId="{7EDCCAD2-2439-46C6-B1BE-ADBC33206CB6}" type="sibTrans" cxnId="{FBC7420F-0FE5-452E-9F5F-5656AF3B15DE}">
      <dgm:prSet/>
      <dgm:spPr/>
      <dgm:t>
        <a:bodyPr/>
        <a:lstStyle/>
        <a:p>
          <a:endParaRPr lang="en-US"/>
        </a:p>
      </dgm:t>
    </dgm:pt>
    <dgm:pt modelId="{F4CB9056-5B89-46D8-8076-0E06D9FDC074}">
      <dgm:prSet phldrT="[Text]"/>
      <dgm:spPr/>
      <dgm:t>
        <a:bodyPr/>
        <a:lstStyle/>
        <a:p>
          <a:r>
            <a:rPr lang="en-US" dirty="0" smtClean="0"/>
            <a:t>SNG</a:t>
          </a:r>
          <a:endParaRPr lang="en-US" dirty="0"/>
        </a:p>
      </dgm:t>
    </dgm:pt>
    <dgm:pt modelId="{4EE26BBF-8A9B-41FA-AF21-62E31BEB76F9}" type="parTrans" cxnId="{8023E079-D0B0-4177-A6D3-1A311A2A5089}">
      <dgm:prSet/>
      <dgm:spPr/>
      <dgm:t>
        <a:bodyPr/>
        <a:lstStyle/>
        <a:p>
          <a:endParaRPr lang="en-US"/>
        </a:p>
      </dgm:t>
    </dgm:pt>
    <dgm:pt modelId="{88378828-BBCF-4466-8556-4B5D567452D3}" type="sibTrans" cxnId="{8023E079-D0B0-4177-A6D3-1A311A2A5089}">
      <dgm:prSet/>
      <dgm:spPr/>
      <dgm:t>
        <a:bodyPr/>
        <a:lstStyle/>
        <a:p>
          <a:endParaRPr lang="en-US"/>
        </a:p>
      </dgm:t>
    </dgm:pt>
    <dgm:pt modelId="{ADD57F05-C132-4AF2-BBAE-40CD5AC31414}">
      <dgm:prSet phldrT="[Text]"/>
      <dgm:spPr/>
      <dgm:t>
        <a:bodyPr/>
        <a:lstStyle/>
        <a:p>
          <a:r>
            <a:rPr lang="en-US" altLang="zh-CN" dirty="0" smtClean="0">
              <a:solidFill>
                <a:srgbClr val="333333"/>
              </a:solidFill>
              <a:ea typeface="SimSun" pitchFamily="2" charset="-122"/>
              <a:cs typeface="Tahoma" pitchFamily="34" charset="0"/>
            </a:rPr>
            <a:t>For TV Stations to provide on-site live broadcasting</a:t>
          </a:r>
          <a:endParaRPr lang="en-US" dirty="0"/>
        </a:p>
      </dgm:t>
    </dgm:pt>
    <dgm:pt modelId="{FB9FCFC7-51F6-43C2-A62D-24F582380160}" type="parTrans" cxnId="{8FBE381B-B103-4975-AED9-C9662F1CC40F}">
      <dgm:prSet/>
      <dgm:spPr/>
      <dgm:t>
        <a:bodyPr/>
        <a:lstStyle/>
        <a:p>
          <a:endParaRPr lang="en-US"/>
        </a:p>
      </dgm:t>
    </dgm:pt>
    <dgm:pt modelId="{9B468A5C-80F1-453E-A7F7-B7FDE2D8C28A}" type="sibTrans" cxnId="{8FBE381B-B103-4975-AED9-C9662F1CC40F}">
      <dgm:prSet/>
      <dgm:spPr/>
      <dgm:t>
        <a:bodyPr/>
        <a:lstStyle/>
        <a:p>
          <a:endParaRPr lang="en-US"/>
        </a:p>
      </dgm:t>
    </dgm:pt>
    <dgm:pt modelId="{8118BBEF-83FB-48F9-8081-23E4CD626469}">
      <dgm:prSet phldrT="[Text]"/>
      <dgm:spPr/>
      <dgm:t>
        <a:bodyPr/>
        <a:lstStyle/>
        <a:p>
          <a:r>
            <a:rPr lang="en-US" b="0" i="0" dirty="0" smtClean="0"/>
            <a:t>Supervisory Control And Data Acquisition </a:t>
          </a:r>
          <a:r>
            <a:rPr lang="en-US" b="0" i="1" dirty="0" smtClean="0"/>
            <a:t>(</a:t>
          </a:r>
          <a:r>
            <a:rPr lang="en-US" dirty="0" smtClean="0"/>
            <a:t>SCADA)  </a:t>
          </a:r>
          <a:endParaRPr lang="en-US" dirty="0"/>
        </a:p>
      </dgm:t>
    </dgm:pt>
    <dgm:pt modelId="{76B6470B-EECA-41A9-B7AC-EE322C37CB8A}" type="parTrans" cxnId="{2C94A3CC-41EA-423E-B720-4349C2DCFA12}">
      <dgm:prSet/>
      <dgm:spPr/>
      <dgm:t>
        <a:bodyPr/>
        <a:lstStyle/>
        <a:p>
          <a:endParaRPr lang="en-US"/>
        </a:p>
      </dgm:t>
    </dgm:pt>
    <dgm:pt modelId="{582F2B0E-E921-44D0-BFE7-3E495530FAB7}" type="sibTrans" cxnId="{2C94A3CC-41EA-423E-B720-4349C2DCFA12}">
      <dgm:prSet/>
      <dgm:spPr/>
      <dgm:t>
        <a:bodyPr/>
        <a:lstStyle/>
        <a:p>
          <a:endParaRPr lang="en-US"/>
        </a:p>
      </dgm:t>
    </dgm:pt>
    <dgm:pt modelId="{6F35C5B7-2B71-463F-BB74-819B33DB5312}">
      <dgm:prSet phldrT="[Text]"/>
      <dgm:spPr/>
      <dgm:t>
        <a:bodyPr/>
        <a:lstStyle/>
        <a:p>
          <a:r>
            <a:rPr lang="en-US" altLang="zh-CN" dirty="0" smtClean="0">
              <a:solidFill>
                <a:srgbClr val="333333"/>
              </a:solidFill>
              <a:ea typeface="SimSun" pitchFamily="2" charset="-122"/>
              <a:cs typeface="Tahoma" pitchFamily="34" charset="0"/>
            </a:rPr>
            <a:t>Data acquisition and video monitoring in disaster-hit areas, and delivery of real-time information and live video for weather and aftershock forecasts</a:t>
          </a:r>
          <a:endParaRPr lang="en-US" dirty="0"/>
        </a:p>
      </dgm:t>
    </dgm:pt>
    <dgm:pt modelId="{6011A655-285F-45A9-8327-C7BE1B41BC38}" type="parTrans" cxnId="{B58BE9E2-626B-4EC4-9A1E-B8BB187066A8}">
      <dgm:prSet/>
      <dgm:spPr/>
      <dgm:t>
        <a:bodyPr/>
        <a:lstStyle/>
        <a:p>
          <a:endParaRPr lang="en-US"/>
        </a:p>
      </dgm:t>
    </dgm:pt>
    <dgm:pt modelId="{B22D42B7-11A2-46F2-9101-21FC52F8863A}" type="sibTrans" cxnId="{B58BE9E2-626B-4EC4-9A1E-B8BB187066A8}">
      <dgm:prSet/>
      <dgm:spPr/>
      <dgm:t>
        <a:bodyPr/>
        <a:lstStyle/>
        <a:p>
          <a:endParaRPr lang="en-US"/>
        </a:p>
      </dgm:t>
    </dgm:pt>
    <dgm:pt modelId="{033FE144-574D-4C9B-96F6-179C7F421E8E}" type="pres">
      <dgm:prSet presAssocID="{FF78A2EB-1A86-4497-AAD6-F986045BD74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4516EA-7FE3-495B-A9AF-AD82F11CF1B1}" type="pres">
      <dgm:prSet presAssocID="{4D76490B-C804-42B5-A783-0EB28EBEBE22}" presName="comp" presStyleCnt="0"/>
      <dgm:spPr/>
    </dgm:pt>
    <dgm:pt modelId="{FFE6F7A5-F102-459B-8B54-629740F0E060}" type="pres">
      <dgm:prSet presAssocID="{4D76490B-C804-42B5-A783-0EB28EBEBE22}" presName="box" presStyleLbl="node1" presStyleIdx="0" presStyleCnt="4"/>
      <dgm:spPr/>
      <dgm:t>
        <a:bodyPr/>
        <a:lstStyle/>
        <a:p>
          <a:endParaRPr lang="en-US"/>
        </a:p>
      </dgm:t>
    </dgm:pt>
    <dgm:pt modelId="{6B735923-BBA5-4ACA-8FC0-47F508C2FB03}" type="pres">
      <dgm:prSet presAssocID="{4D76490B-C804-42B5-A783-0EB28EBEBE22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EDD60E-BCF9-4F73-B975-14F5F076EB3C}" type="pres">
      <dgm:prSet presAssocID="{4D76490B-C804-42B5-A783-0EB28EBEBE2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7DA1D-00CA-4EC2-A64B-3795B3D5467D}" type="pres">
      <dgm:prSet presAssocID="{C4FEB23B-97DE-4DDC-8BA3-2BB25F5900B4}" presName="spacer" presStyleCnt="0"/>
      <dgm:spPr/>
    </dgm:pt>
    <dgm:pt modelId="{BA6FDEC0-42EE-4746-984C-BEEE62BF19D8}" type="pres">
      <dgm:prSet presAssocID="{0313C2D9-3794-4209-B96E-6D87665551D9}" presName="comp" presStyleCnt="0"/>
      <dgm:spPr/>
    </dgm:pt>
    <dgm:pt modelId="{4BC63D26-BFB0-4C85-8ABF-6F70FC27706A}" type="pres">
      <dgm:prSet presAssocID="{0313C2D9-3794-4209-B96E-6D87665551D9}" presName="box" presStyleLbl="node1" presStyleIdx="1" presStyleCnt="4" custLinFactNeighborX="1111" custLinFactNeighborY="-2437"/>
      <dgm:spPr/>
      <dgm:t>
        <a:bodyPr/>
        <a:lstStyle/>
        <a:p>
          <a:endParaRPr lang="en-US"/>
        </a:p>
      </dgm:t>
    </dgm:pt>
    <dgm:pt modelId="{426F32D2-D7C5-470B-85A1-EF2C6F818D7C}" type="pres">
      <dgm:prSet presAssocID="{0313C2D9-3794-4209-B96E-6D87665551D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19A334-656B-4A96-ABB3-8E9C273DB5D8}" type="pres">
      <dgm:prSet presAssocID="{0313C2D9-3794-4209-B96E-6D87665551D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227B8-32F5-46EE-BC7D-9A26CAEFFD17}" type="pres">
      <dgm:prSet presAssocID="{434E3CC2-8A06-43A5-8581-7DB692770AAC}" presName="spacer" presStyleCnt="0"/>
      <dgm:spPr/>
    </dgm:pt>
    <dgm:pt modelId="{3D2DB141-79AC-4977-8DA1-0157CEC9B286}" type="pres">
      <dgm:prSet presAssocID="{F4CB9056-5B89-46D8-8076-0E06D9FDC074}" presName="comp" presStyleCnt="0"/>
      <dgm:spPr/>
    </dgm:pt>
    <dgm:pt modelId="{6889ABB2-5C81-43C8-BCB7-E3B9BC794138}" type="pres">
      <dgm:prSet presAssocID="{F4CB9056-5B89-46D8-8076-0E06D9FDC074}" presName="box" presStyleLbl="node1" presStyleIdx="2" presStyleCnt="4"/>
      <dgm:spPr/>
      <dgm:t>
        <a:bodyPr/>
        <a:lstStyle/>
        <a:p>
          <a:endParaRPr lang="en-US"/>
        </a:p>
      </dgm:t>
    </dgm:pt>
    <dgm:pt modelId="{13D46BA1-9980-4BAA-BF68-5200C71D4DC3}" type="pres">
      <dgm:prSet presAssocID="{F4CB9056-5B89-46D8-8076-0E06D9FDC074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8C07776-AB21-4153-A42F-E1E887F694CE}" type="pres">
      <dgm:prSet presAssocID="{F4CB9056-5B89-46D8-8076-0E06D9FDC07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FC9E0-63EA-4382-9A98-EC1D42505A3B}" type="pres">
      <dgm:prSet presAssocID="{88378828-BBCF-4466-8556-4B5D567452D3}" presName="spacer" presStyleCnt="0"/>
      <dgm:spPr/>
    </dgm:pt>
    <dgm:pt modelId="{17C11238-0B5B-442F-9A9C-FF9EAB2A622D}" type="pres">
      <dgm:prSet presAssocID="{8118BBEF-83FB-48F9-8081-23E4CD626469}" presName="comp" presStyleCnt="0"/>
      <dgm:spPr/>
    </dgm:pt>
    <dgm:pt modelId="{F582CD3A-AE01-42B2-A915-4DE3355AC01F}" type="pres">
      <dgm:prSet presAssocID="{8118BBEF-83FB-48F9-8081-23E4CD626469}" presName="box" presStyleLbl="node1" presStyleIdx="3" presStyleCnt="4"/>
      <dgm:spPr/>
      <dgm:t>
        <a:bodyPr/>
        <a:lstStyle/>
        <a:p>
          <a:endParaRPr lang="en-US"/>
        </a:p>
      </dgm:t>
    </dgm:pt>
    <dgm:pt modelId="{21C42928-AA62-485F-B43F-022E0EB8F102}" type="pres">
      <dgm:prSet presAssocID="{8118BBEF-83FB-48F9-8081-23E4CD62646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92E839B-69B6-4052-9F76-E5927FC129F9}" type="pres">
      <dgm:prSet presAssocID="{8118BBEF-83FB-48F9-8081-23E4CD62646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F9DA5-C0FF-492D-8948-6894EE16770F}" type="presOf" srcId="{ADD57F05-C132-4AF2-BBAE-40CD5AC31414}" destId="{6889ABB2-5C81-43C8-BCB7-E3B9BC794138}" srcOrd="0" destOrd="1" presId="urn:microsoft.com/office/officeart/2005/8/layout/vList4"/>
    <dgm:cxn modelId="{F85DAF44-BB09-4EF1-9E71-09C76B82E0AD}" type="presOf" srcId="{4D76490B-C804-42B5-A783-0EB28EBEBE22}" destId="{31EDD60E-BCF9-4F73-B975-14F5F076EB3C}" srcOrd="1" destOrd="0" presId="urn:microsoft.com/office/officeart/2005/8/layout/vList4"/>
    <dgm:cxn modelId="{8B742CC3-FEB9-470A-8384-83A11C303A2C}" type="presOf" srcId="{0313C2D9-3794-4209-B96E-6D87665551D9}" destId="{4BC63D26-BFB0-4C85-8ABF-6F70FC27706A}" srcOrd="0" destOrd="0" presId="urn:microsoft.com/office/officeart/2005/8/layout/vList4"/>
    <dgm:cxn modelId="{D78B0A31-0AF5-40D7-BC94-3B36D5603776}" type="presOf" srcId="{FF78A2EB-1A86-4497-AAD6-F986045BD74B}" destId="{033FE144-574D-4C9B-96F6-179C7F421E8E}" srcOrd="0" destOrd="0" presId="urn:microsoft.com/office/officeart/2005/8/layout/vList4"/>
    <dgm:cxn modelId="{1EA81636-3964-400A-A636-ECE7F531C0C1}" type="presOf" srcId="{D9731113-3300-4E9A-B603-04F759F9FBB1}" destId="{FFE6F7A5-F102-459B-8B54-629740F0E060}" srcOrd="0" destOrd="1" presId="urn:microsoft.com/office/officeart/2005/8/layout/vList4"/>
    <dgm:cxn modelId="{2C94A3CC-41EA-423E-B720-4349C2DCFA12}" srcId="{FF78A2EB-1A86-4497-AAD6-F986045BD74B}" destId="{8118BBEF-83FB-48F9-8081-23E4CD626469}" srcOrd="3" destOrd="0" parTransId="{76B6470B-EECA-41A9-B7AC-EE322C37CB8A}" sibTransId="{582F2B0E-E921-44D0-BFE7-3E495530FAB7}"/>
    <dgm:cxn modelId="{8023E079-D0B0-4177-A6D3-1A311A2A5089}" srcId="{FF78A2EB-1A86-4497-AAD6-F986045BD74B}" destId="{F4CB9056-5B89-46D8-8076-0E06D9FDC074}" srcOrd="2" destOrd="0" parTransId="{4EE26BBF-8A9B-41FA-AF21-62E31BEB76F9}" sibTransId="{88378828-BBCF-4466-8556-4B5D567452D3}"/>
    <dgm:cxn modelId="{5F31B58B-C4AE-4B9E-BC1B-34F66822AB2A}" type="presOf" srcId="{9440D74C-9ECD-45A5-9BFA-31459E47E792}" destId="{4BC63D26-BFB0-4C85-8ABF-6F70FC27706A}" srcOrd="0" destOrd="1" presId="urn:microsoft.com/office/officeart/2005/8/layout/vList4"/>
    <dgm:cxn modelId="{8FBE381B-B103-4975-AED9-C9662F1CC40F}" srcId="{F4CB9056-5B89-46D8-8076-0E06D9FDC074}" destId="{ADD57F05-C132-4AF2-BBAE-40CD5AC31414}" srcOrd="0" destOrd="0" parTransId="{FB9FCFC7-51F6-43C2-A62D-24F582380160}" sibTransId="{9B468A5C-80F1-453E-A7F7-B7FDE2D8C28A}"/>
    <dgm:cxn modelId="{CBA9B95C-FF0D-492F-BB2E-F5F8D55AFF2A}" type="presOf" srcId="{D9731113-3300-4E9A-B603-04F759F9FBB1}" destId="{31EDD60E-BCF9-4F73-B975-14F5F076EB3C}" srcOrd="1" destOrd="1" presId="urn:microsoft.com/office/officeart/2005/8/layout/vList4"/>
    <dgm:cxn modelId="{20EA1625-DE0D-4D06-8D86-D05A3F96D29A}" type="presOf" srcId="{8118BBEF-83FB-48F9-8081-23E4CD626469}" destId="{992E839B-69B6-4052-9F76-E5927FC129F9}" srcOrd="1" destOrd="0" presId="urn:microsoft.com/office/officeart/2005/8/layout/vList4"/>
    <dgm:cxn modelId="{DB41F70B-CC5A-4C4C-871B-0A5DADE8594D}" type="presOf" srcId="{6F35C5B7-2B71-463F-BB74-819B33DB5312}" destId="{F582CD3A-AE01-42B2-A915-4DE3355AC01F}" srcOrd="0" destOrd="1" presId="urn:microsoft.com/office/officeart/2005/8/layout/vList4"/>
    <dgm:cxn modelId="{B58BE9E2-626B-4EC4-9A1E-B8BB187066A8}" srcId="{8118BBEF-83FB-48F9-8081-23E4CD626469}" destId="{6F35C5B7-2B71-463F-BB74-819B33DB5312}" srcOrd="0" destOrd="0" parTransId="{6011A655-285F-45A9-8327-C7BE1B41BC38}" sibTransId="{B22D42B7-11A2-46F2-9101-21FC52F8863A}"/>
    <dgm:cxn modelId="{1694A2FD-8A52-4E88-AF53-FE0AF7CC5B8A}" type="presOf" srcId="{F4CB9056-5B89-46D8-8076-0E06D9FDC074}" destId="{6889ABB2-5C81-43C8-BCB7-E3B9BC794138}" srcOrd="0" destOrd="0" presId="urn:microsoft.com/office/officeart/2005/8/layout/vList4"/>
    <dgm:cxn modelId="{FBC7420F-0FE5-452E-9F5F-5656AF3B15DE}" srcId="{0313C2D9-3794-4209-B96E-6D87665551D9}" destId="{9440D74C-9ECD-45A5-9BFA-31459E47E792}" srcOrd="0" destOrd="0" parTransId="{092C53AA-DDAB-46F9-A89D-729F10C1452A}" sibTransId="{7EDCCAD2-2439-46C6-B1BE-ADBC33206CB6}"/>
    <dgm:cxn modelId="{A9CDF3BE-73F2-42E3-90E8-33A9A281F0C5}" srcId="{4D76490B-C804-42B5-A783-0EB28EBEBE22}" destId="{D9731113-3300-4E9A-B603-04F759F9FBB1}" srcOrd="0" destOrd="0" parTransId="{5C348DDA-8EAD-41B1-AD68-9D549E648736}" sibTransId="{774DC780-4B13-4E35-A4D0-BAA12B353CAF}"/>
    <dgm:cxn modelId="{C2963DEE-9610-42FD-82A2-30A63207838B}" srcId="{FF78A2EB-1A86-4497-AAD6-F986045BD74B}" destId="{4D76490B-C804-42B5-A783-0EB28EBEBE22}" srcOrd="0" destOrd="0" parTransId="{AC65265E-C795-4C82-A439-87CB0A51A67B}" sibTransId="{C4FEB23B-97DE-4DDC-8BA3-2BB25F5900B4}"/>
    <dgm:cxn modelId="{D66B180F-C04A-430C-B9FB-91334B8A256D}" type="presOf" srcId="{F4CB9056-5B89-46D8-8076-0E06D9FDC074}" destId="{68C07776-AB21-4153-A42F-E1E887F694CE}" srcOrd="1" destOrd="0" presId="urn:microsoft.com/office/officeart/2005/8/layout/vList4"/>
    <dgm:cxn modelId="{621D5C6F-783C-4E32-A1EF-DF305577D4D9}" type="presOf" srcId="{ADD57F05-C132-4AF2-BBAE-40CD5AC31414}" destId="{68C07776-AB21-4153-A42F-E1E887F694CE}" srcOrd="1" destOrd="1" presId="urn:microsoft.com/office/officeart/2005/8/layout/vList4"/>
    <dgm:cxn modelId="{2621A0FE-3BD5-4057-9EF6-EEDD7D585B54}" type="presOf" srcId="{0313C2D9-3794-4209-B96E-6D87665551D9}" destId="{CD19A334-656B-4A96-ABB3-8E9C273DB5D8}" srcOrd="1" destOrd="0" presId="urn:microsoft.com/office/officeart/2005/8/layout/vList4"/>
    <dgm:cxn modelId="{1165869A-8189-475F-B4BC-F8739D30C48B}" type="presOf" srcId="{9440D74C-9ECD-45A5-9BFA-31459E47E792}" destId="{CD19A334-656B-4A96-ABB3-8E9C273DB5D8}" srcOrd="1" destOrd="1" presId="urn:microsoft.com/office/officeart/2005/8/layout/vList4"/>
    <dgm:cxn modelId="{01BB0EDE-D8E4-4ED7-9753-80CE415B0153}" type="presOf" srcId="{6F35C5B7-2B71-463F-BB74-819B33DB5312}" destId="{992E839B-69B6-4052-9F76-E5927FC129F9}" srcOrd="1" destOrd="1" presId="urn:microsoft.com/office/officeart/2005/8/layout/vList4"/>
    <dgm:cxn modelId="{081E1989-4BFA-428D-96AF-A1EBE2C4C8BF}" type="presOf" srcId="{4D76490B-C804-42B5-A783-0EB28EBEBE22}" destId="{FFE6F7A5-F102-459B-8B54-629740F0E060}" srcOrd="0" destOrd="0" presId="urn:microsoft.com/office/officeart/2005/8/layout/vList4"/>
    <dgm:cxn modelId="{00C6CEDD-8784-4558-B409-DE9F699F1D1D}" type="presOf" srcId="{8118BBEF-83FB-48F9-8081-23E4CD626469}" destId="{F582CD3A-AE01-42B2-A915-4DE3355AC01F}" srcOrd="0" destOrd="0" presId="urn:microsoft.com/office/officeart/2005/8/layout/vList4"/>
    <dgm:cxn modelId="{01079ADB-5CFE-4D0E-9CD1-FAD12BCA1BF5}" srcId="{FF78A2EB-1A86-4497-AAD6-F986045BD74B}" destId="{0313C2D9-3794-4209-B96E-6D87665551D9}" srcOrd="1" destOrd="0" parTransId="{8C602B82-B70B-4A22-9875-913C1678FED2}" sibTransId="{434E3CC2-8A06-43A5-8581-7DB692770AAC}"/>
    <dgm:cxn modelId="{0C9992CE-AEA5-43D1-8FEB-2B8A6D6073B5}" type="presParOf" srcId="{033FE144-574D-4C9B-96F6-179C7F421E8E}" destId="{924516EA-7FE3-495B-A9AF-AD82F11CF1B1}" srcOrd="0" destOrd="0" presId="urn:microsoft.com/office/officeart/2005/8/layout/vList4"/>
    <dgm:cxn modelId="{E4F5ACDA-FC4A-4574-95F2-BD97F9A6257C}" type="presParOf" srcId="{924516EA-7FE3-495B-A9AF-AD82F11CF1B1}" destId="{FFE6F7A5-F102-459B-8B54-629740F0E060}" srcOrd="0" destOrd="0" presId="urn:microsoft.com/office/officeart/2005/8/layout/vList4"/>
    <dgm:cxn modelId="{903CB50A-D041-4AAB-988B-8B20A5D22D09}" type="presParOf" srcId="{924516EA-7FE3-495B-A9AF-AD82F11CF1B1}" destId="{6B735923-BBA5-4ACA-8FC0-47F508C2FB03}" srcOrd="1" destOrd="0" presId="urn:microsoft.com/office/officeart/2005/8/layout/vList4"/>
    <dgm:cxn modelId="{96221518-BBFE-4055-BC07-6EBD5B0089EB}" type="presParOf" srcId="{924516EA-7FE3-495B-A9AF-AD82F11CF1B1}" destId="{31EDD60E-BCF9-4F73-B975-14F5F076EB3C}" srcOrd="2" destOrd="0" presId="urn:microsoft.com/office/officeart/2005/8/layout/vList4"/>
    <dgm:cxn modelId="{E1D14154-57A1-446E-9034-6E522122959E}" type="presParOf" srcId="{033FE144-574D-4C9B-96F6-179C7F421E8E}" destId="{7067DA1D-00CA-4EC2-A64B-3795B3D5467D}" srcOrd="1" destOrd="0" presId="urn:microsoft.com/office/officeart/2005/8/layout/vList4"/>
    <dgm:cxn modelId="{2CED3767-E0AB-4201-806E-A2ADDF70274D}" type="presParOf" srcId="{033FE144-574D-4C9B-96F6-179C7F421E8E}" destId="{BA6FDEC0-42EE-4746-984C-BEEE62BF19D8}" srcOrd="2" destOrd="0" presId="urn:microsoft.com/office/officeart/2005/8/layout/vList4"/>
    <dgm:cxn modelId="{F830E47B-4B17-4584-9BA1-B5311CC3F7C7}" type="presParOf" srcId="{BA6FDEC0-42EE-4746-984C-BEEE62BF19D8}" destId="{4BC63D26-BFB0-4C85-8ABF-6F70FC27706A}" srcOrd="0" destOrd="0" presId="urn:microsoft.com/office/officeart/2005/8/layout/vList4"/>
    <dgm:cxn modelId="{A706C10F-E2A4-4153-B61D-0946DB6538ED}" type="presParOf" srcId="{BA6FDEC0-42EE-4746-984C-BEEE62BF19D8}" destId="{426F32D2-D7C5-470B-85A1-EF2C6F818D7C}" srcOrd="1" destOrd="0" presId="urn:microsoft.com/office/officeart/2005/8/layout/vList4"/>
    <dgm:cxn modelId="{F540978B-4E9D-4E14-AD39-5C8B3BF78C80}" type="presParOf" srcId="{BA6FDEC0-42EE-4746-984C-BEEE62BF19D8}" destId="{CD19A334-656B-4A96-ABB3-8E9C273DB5D8}" srcOrd="2" destOrd="0" presId="urn:microsoft.com/office/officeart/2005/8/layout/vList4"/>
    <dgm:cxn modelId="{FA1C4127-2B4D-4CC5-9C52-C950951E371B}" type="presParOf" srcId="{033FE144-574D-4C9B-96F6-179C7F421E8E}" destId="{7A4227B8-32F5-46EE-BC7D-9A26CAEFFD17}" srcOrd="3" destOrd="0" presId="urn:microsoft.com/office/officeart/2005/8/layout/vList4"/>
    <dgm:cxn modelId="{7A7BD62B-AE6F-4D6E-81BD-FB095724EB85}" type="presParOf" srcId="{033FE144-574D-4C9B-96F6-179C7F421E8E}" destId="{3D2DB141-79AC-4977-8DA1-0157CEC9B286}" srcOrd="4" destOrd="0" presId="urn:microsoft.com/office/officeart/2005/8/layout/vList4"/>
    <dgm:cxn modelId="{455598A9-6F9B-4DBC-907D-C0A9291BC356}" type="presParOf" srcId="{3D2DB141-79AC-4977-8DA1-0157CEC9B286}" destId="{6889ABB2-5C81-43C8-BCB7-E3B9BC794138}" srcOrd="0" destOrd="0" presId="urn:microsoft.com/office/officeart/2005/8/layout/vList4"/>
    <dgm:cxn modelId="{8F7A9C9A-7EA2-454B-BFB7-825AD9868D9E}" type="presParOf" srcId="{3D2DB141-79AC-4977-8DA1-0157CEC9B286}" destId="{13D46BA1-9980-4BAA-BF68-5200C71D4DC3}" srcOrd="1" destOrd="0" presId="urn:microsoft.com/office/officeart/2005/8/layout/vList4"/>
    <dgm:cxn modelId="{2A00E3E5-28E1-429E-8426-81C1185204AF}" type="presParOf" srcId="{3D2DB141-79AC-4977-8DA1-0157CEC9B286}" destId="{68C07776-AB21-4153-A42F-E1E887F694CE}" srcOrd="2" destOrd="0" presId="urn:microsoft.com/office/officeart/2005/8/layout/vList4"/>
    <dgm:cxn modelId="{E2707DCE-B6CE-4EA7-BBE3-5C368FA1C270}" type="presParOf" srcId="{033FE144-574D-4C9B-96F6-179C7F421E8E}" destId="{9DFFC9E0-63EA-4382-9A98-EC1D42505A3B}" srcOrd="5" destOrd="0" presId="urn:microsoft.com/office/officeart/2005/8/layout/vList4"/>
    <dgm:cxn modelId="{4CF86871-96F4-4E63-A50A-E96020525F68}" type="presParOf" srcId="{033FE144-574D-4C9B-96F6-179C7F421E8E}" destId="{17C11238-0B5B-442F-9A9C-FF9EAB2A622D}" srcOrd="6" destOrd="0" presId="urn:microsoft.com/office/officeart/2005/8/layout/vList4"/>
    <dgm:cxn modelId="{D070ACBC-5FF9-4489-8236-443BB202CEFE}" type="presParOf" srcId="{17C11238-0B5B-442F-9A9C-FF9EAB2A622D}" destId="{F582CD3A-AE01-42B2-A915-4DE3355AC01F}" srcOrd="0" destOrd="0" presId="urn:microsoft.com/office/officeart/2005/8/layout/vList4"/>
    <dgm:cxn modelId="{E9C0C53B-84E1-4549-8AE4-188DA837186B}" type="presParOf" srcId="{17C11238-0B5B-442F-9A9C-FF9EAB2A622D}" destId="{21C42928-AA62-485F-B43F-022E0EB8F102}" srcOrd="1" destOrd="0" presId="urn:microsoft.com/office/officeart/2005/8/layout/vList4"/>
    <dgm:cxn modelId="{1BE7C31B-9D6B-43AD-853C-5B67B80E059B}" type="presParOf" srcId="{17C11238-0B5B-442F-9A9C-FF9EAB2A622D}" destId="{992E839B-69B6-4052-9F76-E5927FC129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E412D3-361C-4300-B800-95935CC7127C}">
      <dsp:nvSpPr>
        <dsp:cNvPr id="0" name=""/>
        <dsp:cNvSpPr/>
      </dsp:nvSpPr>
      <dsp:spPr>
        <a:xfrm>
          <a:off x="0" y="0"/>
          <a:ext cx="8278865" cy="13404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Emergency Command Center</a:t>
          </a:r>
          <a:endParaRPr lang="en-US" sz="23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 backup/redundancy network for “war room” communication to rescue workers and first responder teams, both command &amp; control </a:t>
          </a:r>
          <a:endParaRPr lang="en-US" sz="1800" kern="1200" dirty="0"/>
        </a:p>
      </dsp:txBody>
      <dsp:txXfrm>
        <a:off x="1789821" y="0"/>
        <a:ext cx="6489043" cy="1340484"/>
      </dsp:txXfrm>
    </dsp:sp>
    <dsp:sp modelId="{EF2E09E1-CAFE-4455-9072-1E13B9AE570C}">
      <dsp:nvSpPr>
        <dsp:cNvPr id="0" name=""/>
        <dsp:cNvSpPr/>
      </dsp:nvSpPr>
      <dsp:spPr>
        <a:xfrm>
          <a:off x="134048" y="134048"/>
          <a:ext cx="1655773" cy="10723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5176A6-138E-4AF3-AAC8-D6A48E73F1EE}">
      <dsp:nvSpPr>
        <dsp:cNvPr id="0" name=""/>
        <dsp:cNvSpPr/>
      </dsp:nvSpPr>
      <dsp:spPr>
        <a:xfrm>
          <a:off x="0" y="1474532"/>
          <a:ext cx="8278865" cy="134048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Public Utility and Infrastructure Company</a:t>
          </a:r>
          <a:endParaRPr lang="en-US" sz="23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 backup/redundancy network to continue existing public services, i.e. train, plane, electricity, etc. </a:t>
          </a:r>
          <a:endParaRPr lang="en-US" sz="1800" kern="1200" dirty="0"/>
        </a:p>
      </dsp:txBody>
      <dsp:txXfrm>
        <a:off x="1789821" y="1474532"/>
        <a:ext cx="6489043" cy="1340484"/>
      </dsp:txXfrm>
    </dsp:sp>
    <dsp:sp modelId="{B1C9D704-E741-420E-B19B-5D13667C5D75}">
      <dsp:nvSpPr>
        <dsp:cNvPr id="0" name=""/>
        <dsp:cNvSpPr/>
      </dsp:nvSpPr>
      <dsp:spPr>
        <a:xfrm>
          <a:off x="134048" y="1608581"/>
          <a:ext cx="1655773" cy="10723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2B85C3-1995-4A4B-9C00-0EA16A76EB70}">
      <dsp:nvSpPr>
        <dsp:cNvPr id="0" name=""/>
        <dsp:cNvSpPr/>
      </dsp:nvSpPr>
      <dsp:spPr>
        <a:xfrm>
          <a:off x="0" y="2949065"/>
          <a:ext cx="8278865" cy="134048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Telco, Enterprise and Government Offices</a:t>
          </a:r>
          <a:endParaRPr lang="en-US" sz="23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 backup/redundancy network to continue certain operations, i.e. mobile phone services, </a:t>
          </a:r>
          <a:r>
            <a:rPr lang="en-US" sz="1800" kern="1200" dirty="0" err="1" smtClean="0"/>
            <a:t>telco</a:t>
          </a:r>
          <a:r>
            <a:rPr lang="en-US" sz="1800" kern="1200" dirty="0" smtClean="0"/>
            <a:t>, military, police, TV broadcaster, etc.  </a:t>
          </a:r>
          <a:endParaRPr lang="en-US" sz="1800" kern="1200" dirty="0"/>
        </a:p>
      </dsp:txBody>
      <dsp:txXfrm>
        <a:off x="1789821" y="2949065"/>
        <a:ext cx="6489043" cy="1340484"/>
      </dsp:txXfrm>
    </dsp:sp>
    <dsp:sp modelId="{EC7C6F1E-704E-43CD-B18A-CF5DB57B907C}">
      <dsp:nvSpPr>
        <dsp:cNvPr id="0" name=""/>
        <dsp:cNvSpPr/>
      </dsp:nvSpPr>
      <dsp:spPr>
        <a:xfrm>
          <a:off x="134048" y="3083114"/>
          <a:ext cx="1655773" cy="10723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E6F7A5-F102-459B-8B54-629740F0E060}">
      <dsp:nvSpPr>
        <dsp:cNvPr id="0" name=""/>
        <dsp:cNvSpPr/>
      </dsp:nvSpPr>
      <dsp:spPr>
        <a:xfrm>
          <a:off x="0" y="0"/>
          <a:ext cx="68580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VoIP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ea typeface="SimSun" pitchFamily="2" charset="-122"/>
            </a:rPr>
            <a:t>Telephone service for rescue headquarters, government institutions and the public</a:t>
          </a:r>
          <a:endParaRPr lang="en-US" sz="1400" kern="1200" dirty="0"/>
        </a:p>
      </dsp:txBody>
      <dsp:txXfrm>
        <a:off x="1477863" y="0"/>
        <a:ext cx="5380136" cy="1062632"/>
      </dsp:txXfrm>
    </dsp:sp>
    <dsp:sp modelId="{6B735923-BBA5-4ACA-8FC0-47F508C2FB03}">
      <dsp:nvSpPr>
        <dsp:cNvPr id="0" name=""/>
        <dsp:cNvSpPr/>
      </dsp:nvSpPr>
      <dsp:spPr>
        <a:xfrm>
          <a:off x="106263" y="106263"/>
          <a:ext cx="137160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C63D26-BFB0-4C85-8ABF-6F70FC27706A}">
      <dsp:nvSpPr>
        <dsp:cNvPr id="0" name=""/>
        <dsp:cNvSpPr/>
      </dsp:nvSpPr>
      <dsp:spPr>
        <a:xfrm>
          <a:off x="0" y="1142999"/>
          <a:ext cx="68580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Internet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solidFill>
                <a:srgbClr val="333333"/>
              </a:solidFill>
              <a:ea typeface="SimSun" pitchFamily="2" charset="-122"/>
              <a:cs typeface="Tahoma" pitchFamily="34" charset="0"/>
            </a:rPr>
            <a:t>For media organizations to transmit news and photos, and serving as a communication tool to the outside world</a:t>
          </a:r>
          <a:endParaRPr lang="en-US" sz="1400" kern="1200" dirty="0"/>
        </a:p>
      </dsp:txBody>
      <dsp:txXfrm>
        <a:off x="1477863" y="1142999"/>
        <a:ext cx="5380136" cy="1062632"/>
      </dsp:txXfrm>
    </dsp:sp>
    <dsp:sp modelId="{426F32D2-D7C5-470B-85A1-EF2C6F818D7C}">
      <dsp:nvSpPr>
        <dsp:cNvPr id="0" name=""/>
        <dsp:cNvSpPr/>
      </dsp:nvSpPr>
      <dsp:spPr>
        <a:xfrm>
          <a:off x="106263" y="1275159"/>
          <a:ext cx="137160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9ABB2-5C81-43C8-BCB7-E3B9BC794138}">
      <dsp:nvSpPr>
        <dsp:cNvPr id="0" name=""/>
        <dsp:cNvSpPr/>
      </dsp:nvSpPr>
      <dsp:spPr>
        <a:xfrm>
          <a:off x="0" y="2337792"/>
          <a:ext cx="68580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SNG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solidFill>
                <a:srgbClr val="333333"/>
              </a:solidFill>
              <a:ea typeface="SimSun" pitchFamily="2" charset="-122"/>
              <a:cs typeface="Tahoma" pitchFamily="34" charset="0"/>
            </a:rPr>
            <a:t>For TV Stations to provide on-site live broadcasting</a:t>
          </a:r>
          <a:endParaRPr lang="en-US" sz="1400" kern="1200" dirty="0"/>
        </a:p>
      </dsp:txBody>
      <dsp:txXfrm>
        <a:off x="1477863" y="2337792"/>
        <a:ext cx="5380136" cy="1062632"/>
      </dsp:txXfrm>
    </dsp:sp>
    <dsp:sp modelId="{13D46BA1-9980-4BAA-BF68-5200C71D4DC3}">
      <dsp:nvSpPr>
        <dsp:cNvPr id="0" name=""/>
        <dsp:cNvSpPr/>
      </dsp:nvSpPr>
      <dsp:spPr>
        <a:xfrm>
          <a:off x="106263" y="2444055"/>
          <a:ext cx="137160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82CD3A-AE01-42B2-A915-4DE3355AC01F}">
      <dsp:nvSpPr>
        <dsp:cNvPr id="0" name=""/>
        <dsp:cNvSpPr/>
      </dsp:nvSpPr>
      <dsp:spPr>
        <a:xfrm>
          <a:off x="0" y="3506688"/>
          <a:ext cx="6858000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Supervisory Control And Data Acquisition </a:t>
          </a:r>
          <a:r>
            <a:rPr lang="en-US" sz="1800" b="0" i="1" kern="1200" dirty="0" smtClean="0"/>
            <a:t>(</a:t>
          </a:r>
          <a:r>
            <a:rPr lang="en-US" sz="1800" kern="1200" dirty="0" smtClean="0"/>
            <a:t>SCADA)  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solidFill>
                <a:srgbClr val="333333"/>
              </a:solidFill>
              <a:ea typeface="SimSun" pitchFamily="2" charset="-122"/>
              <a:cs typeface="Tahoma" pitchFamily="34" charset="0"/>
            </a:rPr>
            <a:t>Data acquisition and video monitoring in disaster-hit areas, and delivery of real-time information and live video for weather and aftershock forecasts</a:t>
          </a:r>
          <a:endParaRPr lang="en-US" sz="1400" kern="1200" dirty="0"/>
        </a:p>
      </dsp:txBody>
      <dsp:txXfrm>
        <a:off x="1477863" y="3506688"/>
        <a:ext cx="5380136" cy="1062632"/>
      </dsp:txXfrm>
    </dsp:sp>
    <dsp:sp modelId="{21C42928-AA62-485F-B43F-022E0EB8F102}">
      <dsp:nvSpPr>
        <dsp:cNvPr id="0" name=""/>
        <dsp:cNvSpPr/>
      </dsp:nvSpPr>
      <dsp:spPr>
        <a:xfrm>
          <a:off x="106263" y="3612951"/>
          <a:ext cx="1371600" cy="8501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D370D0B-1A60-4BF9-9941-036A6DD80CD8}" type="datetimeFigureOut">
              <a:rPr lang="th-TH"/>
              <a:pPr>
                <a:defRPr/>
              </a:pPr>
              <a:t>03/05/54</a:t>
            </a:fld>
            <a:endParaRPr lang="th-TH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7374873-AFCD-4A04-9815-0C1179DC64E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25E8F1D-D6BE-412D-833A-FE2D2861F8BE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5A3191A-4DA9-418A-978F-F08FFE6CF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F58210-F901-4EFF-BD1C-F0AA02D5B8B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Example applications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BA5CA-EE64-448E-B068-859C58BC3BC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are IPStar… Thank you…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EEFC4A-4A3E-45E6-8C4B-4F5AB172737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AICOM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5113"/>
            <a:ext cx="15144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88988" y="4587875"/>
            <a:ext cx="6392862" cy="1352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92163" y="3024188"/>
            <a:ext cx="6386512" cy="1546225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5F759-5A47-4A08-95CA-4FC92CE82487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CCAE-F58E-44B9-A14D-9E4ECF3CE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65100"/>
            <a:ext cx="2093913" cy="596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165100"/>
            <a:ext cx="6134100" cy="596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D24A-B0C7-4B50-AF0A-31ED0176369A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100E8-F1F4-43AC-8F4B-249366EB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19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08100"/>
            <a:ext cx="3810000" cy="488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8100"/>
            <a:ext cx="3810000" cy="488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76400" y="6553200"/>
            <a:ext cx="4572000" cy="298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89F1FE-BDF3-4AEE-82C4-6AB951302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C5F062-60FE-4A49-A2A5-2B61FD277D34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19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08100"/>
            <a:ext cx="3810000" cy="4883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08100"/>
            <a:ext cx="3810000" cy="236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5875"/>
            <a:ext cx="3810000" cy="2365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76400" y="6553200"/>
            <a:ext cx="4572000" cy="298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5D4811-7A97-451E-8D5F-3D9929DAD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CCB58F-30DF-4367-9782-9FCBD17AE2DA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636D-158C-42E6-BFF9-B64598961388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2280-2E2B-4B3A-83DD-EF4842A6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8CF7-9D65-4321-8C16-88F31336CC80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2F56-6DCF-48A0-9969-86DAD293D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111625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241425"/>
            <a:ext cx="4113213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B1FB2-F392-4FFC-B93E-7CCC46651924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FDDD2-1F64-46E4-B26B-E22BECE9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F771-ACF8-42F3-A9C4-463E12DDE1C3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A2C0C-B38B-482B-A780-6E62B7B6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BDE6-0C4E-4A95-BFFF-2B11EA3B71CA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BB8F-2F79-440D-9E81-E1B9CBA99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190A8-32B7-4178-BE29-147DEFBE0CD9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EAB52-EFDF-45F8-9302-C3C10AEE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0829C-8E24-41B9-9262-0DBC81763B78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0266-7F8C-41A9-BFFC-F8E65579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D5290-07F1-4D31-B831-764E54FA1C73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6594E-8C3F-4603-AC3D-10035B6E6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165100"/>
            <a:ext cx="8372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3772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37325" y="6540500"/>
            <a:ext cx="2133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 smtClean="0">
                <a:solidFill>
                  <a:srgbClr val="000000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F5B60EC7-54E4-4C91-BC58-AC86C119FAEB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8463" y="6540500"/>
            <a:ext cx="2133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 b="1" smtClean="0">
                <a:solidFill>
                  <a:srgbClr val="000000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FCD73F38-9872-47DE-AB9F-B588DBD4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180975" y="1203325"/>
            <a:ext cx="87709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31" name="Picture 10" descr="thaicom_new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0663" y="6310313"/>
            <a:ext cx="4873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8" r:id="rId12"/>
    <p:sldLayoutId id="2147484029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79875"/>
                        </p:tgtEl>
                        <p:attrNameLst>
                          <p:attrName>ppt_c</p:attrName>
                        </p:attrNameLst>
                      </p:cBhvr>
                      <p:to>
                        <a:srgbClr val="3366CC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79875"/>
                        </p:tgtEl>
                        <p:attrNameLst>
                          <p:attrName>ppt_c</p:attrName>
                        </p:attrNameLst>
                      </p:cBhvr>
                      <p:to>
                        <a:srgbClr val="3366CC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79875"/>
                        </p:tgtEl>
                        <p:attrNameLst>
                          <p:attrName>ppt_c</p:attrName>
                        </p:attrNameLst>
                      </p:cBhvr>
                      <p:to>
                        <a:srgbClr val="3366CC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79875"/>
                        </p:tgtEl>
                        <p:attrNameLst>
                          <p:attrName>ppt_c</p:attrName>
                        </p:attrNameLst>
                      </p:cBhvr>
                      <p:to>
                        <a:srgbClr val="3366CC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8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98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Tahoma" pitchFamily="34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528638" indent="-174625" algn="l" rtl="0" eaLnBrk="0" fontAlgn="base" hangingPunct="0">
        <a:spcBef>
          <a:spcPct val="20000"/>
        </a:spcBef>
        <a:spcAft>
          <a:spcPct val="0"/>
        </a:spcAft>
        <a:buSzPct val="80000"/>
        <a:buChar char="–"/>
        <a:defRPr sz="2800">
          <a:solidFill>
            <a:srgbClr val="333333"/>
          </a:solidFill>
          <a:latin typeface="+mn-lt"/>
          <a:cs typeface="+mn-cs"/>
        </a:defRPr>
      </a:lvl2pPr>
      <a:lvl3pPr marL="896938" indent="-188913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600">
          <a:solidFill>
            <a:srgbClr val="333333"/>
          </a:solidFill>
          <a:latin typeface="+mn-lt"/>
          <a:cs typeface="+mn-cs"/>
        </a:defRPr>
      </a:lvl3pPr>
      <a:lvl4pPr marL="1250950" indent="-174625" algn="l" rtl="0" eaLnBrk="0" fontAlgn="base" hangingPunct="0">
        <a:spcBef>
          <a:spcPct val="20000"/>
        </a:spcBef>
        <a:spcAft>
          <a:spcPct val="0"/>
        </a:spcAft>
        <a:buSzPct val="80000"/>
        <a:buChar char="–"/>
        <a:defRPr sz="1400">
          <a:solidFill>
            <a:srgbClr val="333333"/>
          </a:solidFill>
          <a:latin typeface="+mn-lt"/>
          <a:cs typeface="+mn-cs"/>
        </a:defRPr>
      </a:lvl4pPr>
      <a:lvl5pPr marL="1612900" indent="-174625" algn="l" rtl="0" eaLnBrk="0" fontAlgn="base" hangingPunct="0">
        <a:spcBef>
          <a:spcPct val="20000"/>
        </a:spcBef>
        <a:spcAft>
          <a:spcPct val="0"/>
        </a:spcAft>
        <a:buSzPct val="80000"/>
        <a:buChar char="»"/>
        <a:defRPr sz="1400">
          <a:solidFill>
            <a:srgbClr val="333333"/>
          </a:solidFill>
          <a:latin typeface="+mn-lt"/>
          <a:cs typeface="+mn-cs"/>
        </a:defRPr>
      </a:lvl5pPr>
      <a:lvl6pPr marL="2070100" indent="-174625" algn="l" rtl="0" eaLnBrk="1" fontAlgn="base" hangingPunct="1">
        <a:spcBef>
          <a:spcPct val="20000"/>
        </a:spcBef>
        <a:spcAft>
          <a:spcPct val="0"/>
        </a:spcAft>
        <a:buSzPct val="80000"/>
        <a:buChar char="»"/>
        <a:defRPr sz="1400">
          <a:solidFill>
            <a:srgbClr val="333333"/>
          </a:solidFill>
          <a:latin typeface="+mn-lt"/>
          <a:cs typeface="+mn-cs"/>
        </a:defRPr>
      </a:lvl6pPr>
      <a:lvl7pPr marL="2527300" indent="-174625" algn="l" rtl="0" eaLnBrk="1" fontAlgn="base" hangingPunct="1">
        <a:spcBef>
          <a:spcPct val="20000"/>
        </a:spcBef>
        <a:spcAft>
          <a:spcPct val="0"/>
        </a:spcAft>
        <a:buSzPct val="80000"/>
        <a:buChar char="»"/>
        <a:defRPr sz="1400">
          <a:solidFill>
            <a:srgbClr val="333333"/>
          </a:solidFill>
          <a:latin typeface="+mn-lt"/>
          <a:cs typeface="+mn-cs"/>
        </a:defRPr>
      </a:lvl7pPr>
      <a:lvl8pPr marL="2984500" indent="-174625" algn="l" rtl="0" eaLnBrk="1" fontAlgn="base" hangingPunct="1">
        <a:spcBef>
          <a:spcPct val="20000"/>
        </a:spcBef>
        <a:spcAft>
          <a:spcPct val="0"/>
        </a:spcAft>
        <a:buSzPct val="80000"/>
        <a:buChar char="»"/>
        <a:defRPr sz="1400">
          <a:solidFill>
            <a:srgbClr val="333333"/>
          </a:solidFill>
          <a:latin typeface="+mn-lt"/>
          <a:cs typeface="+mn-cs"/>
        </a:defRPr>
      </a:lvl8pPr>
      <a:lvl9pPr marL="3441700" indent="-174625" algn="l" rtl="0" eaLnBrk="1" fontAlgn="base" hangingPunct="1">
        <a:spcBef>
          <a:spcPct val="20000"/>
        </a:spcBef>
        <a:spcAft>
          <a:spcPct val="0"/>
        </a:spcAft>
        <a:buSzPct val="80000"/>
        <a:buChar char="»"/>
        <a:defRPr sz="14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1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sz="quarter" idx="1"/>
          </p:nvPr>
        </p:nvSpPr>
        <p:spPr>
          <a:xfrm>
            <a:off x="788988" y="4572000"/>
            <a:ext cx="7593012" cy="2057400"/>
          </a:xfrm>
        </p:spPr>
        <p:txBody>
          <a:bodyPr/>
          <a:lstStyle/>
          <a:p>
            <a:r>
              <a:rPr lang="en-US" sz="2000" dirty="0" smtClean="0"/>
              <a:t>6</a:t>
            </a:r>
            <a:r>
              <a:rPr lang="en-US" sz="2000" dirty="0" smtClean="0"/>
              <a:t> May 2011</a:t>
            </a:r>
            <a:endParaRPr lang="en-US" sz="2000" dirty="0" smtClean="0"/>
          </a:p>
          <a:p>
            <a:endParaRPr lang="en-US" sz="1400" b="1" dirty="0" smtClean="0"/>
          </a:p>
          <a:p>
            <a:r>
              <a:rPr lang="en-US" b="1" dirty="0" smtClean="0"/>
              <a:t>Taksin Upalagama</a:t>
            </a:r>
            <a:endParaRPr lang="en-US" b="1" dirty="0" smtClean="0"/>
          </a:p>
          <a:p>
            <a:r>
              <a:rPr lang="en-US" dirty="0" smtClean="0"/>
              <a:t>Director</a:t>
            </a:r>
            <a:r>
              <a:rPr lang="en-US" dirty="0" smtClean="0"/>
              <a:t>, </a:t>
            </a:r>
            <a:r>
              <a:rPr lang="en-US" dirty="0" smtClean="0"/>
              <a:t> Telco &amp; Government Solution</a:t>
            </a:r>
            <a:endParaRPr lang="en-US" dirty="0" smtClean="0"/>
          </a:p>
        </p:txBody>
      </p:sp>
      <p:sp>
        <p:nvSpPr>
          <p:cNvPr id="5123" name="Title 2"/>
          <p:cNvSpPr>
            <a:spLocks noGrp="1"/>
          </p:cNvSpPr>
          <p:nvPr>
            <p:ph type="ctrTitle" sz="quarter"/>
          </p:nvPr>
        </p:nvSpPr>
        <p:spPr>
          <a:xfrm>
            <a:off x="792163" y="3124200"/>
            <a:ext cx="7666037" cy="1393825"/>
          </a:xfrm>
        </p:spPr>
        <p:txBody>
          <a:bodyPr/>
          <a:lstStyle/>
          <a:p>
            <a:r>
              <a:rPr lang="en-US" sz="3100" smtClean="0">
                <a:solidFill>
                  <a:srgbClr val="3399FF"/>
                </a:solidFill>
              </a:rPr>
              <a:t>Broadband Satellite for Disaster Relief</a:t>
            </a:r>
            <a:br>
              <a:rPr lang="en-US" sz="3100" smtClean="0">
                <a:solidFill>
                  <a:srgbClr val="3399FF"/>
                </a:solidFill>
              </a:rPr>
            </a:br>
            <a:r>
              <a:rPr lang="en-US" sz="3100" smtClean="0">
                <a:solidFill>
                  <a:srgbClr val="3399FF"/>
                </a:solidFill>
              </a:rPr>
              <a:t>and Emergency Communications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0891"/>
            <a:ext cx="5756275" cy="347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Femto Business Case: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Outdoor 3G/HSPA Femtocell + IPSTAR Deployment in Japan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1200" y="1371600"/>
            <a:ext cx="3048000" cy="31242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Outdoor Femtocell as a Low Cost Base Station is an interesting business cases of using satellite in mobile phone industries. More than 3,000 sites is planned to deployed in Q2, 2011, with the 2 </a:t>
            </a:r>
            <a:r>
              <a:rPr lang="en-US" sz="1800" dirty="0" err="1" smtClean="0"/>
              <a:t>Gbps</a:t>
            </a:r>
            <a:r>
              <a:rPr lang="en-US" sz="1800" dirty="0" smtClean="0"/>
              <a:t> bandwidth utilization for voice and mobile broadband services.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4572000"/>
            <a:ext cx="7467600" cy="1971892"/>
            <a:chOff x="0" y="2447708"/>
            <a:chExt cx="10515600" cy="3191092"/>
          </a:xfrm>
        </p:grpSpPr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47708"/>
              <a:ext cx="6318560" cy="319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 descr="全景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2451894"/>
              <a:ext cx="4191000" cy="318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Japan’s Tsunami</a:t>
            </a:r>
            <a:endParaRPr lang="th-TH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2336" y="1331308"/>
            <a:ext cx="8871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IPSTAR with SBM use Femto cell and other BTS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SBM places order for 100 Mobile Antenna for their “Moving Node B” project after the disaster</a:t>
            </a:r>
            <a:endParaRPr lang="th-TH" sz="1600" dirty="0"/>
          </a:p>
        </p:txBody>
      </p:sp>
      <p:grpSp>
        <p:nvGrpSpPr>
          <p:cNvPr id="2" name="Group 7"/>
          <p:cNvGrpSpPr/>
          <p:nvPr/>
        </p:nvGrpSpPr>
        <p:grpSpPr>
          <a:xfrm>
            <a:off x="0" y="1965960"/>
            <a:ext cx="9144000" cy="1813560"/>
            <a:chOff x="0" y="2392680"/>
            <a:chExt cx="9144000" cy="1813560"/>
          </a:xfrm>
        </p:grpSpPr>
        <p:pic>
          <p:nvPicPr>
            <p:cNvPr id="8195" name="Picture 2" descr="http://c0013684.cdn1.cloudfiles.rackspacecloud.com/x2_5061e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2407920"/>
              <a:ext cx="2448424" cy="179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2" descr="http://c0013684.cdn1.cloudfiles.rackspacecloud.com/x2_50977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07921"/>
              <a:ext cx="2286000" cy="179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x2_5496fbd.jpg"/>
            <p:cNvPicPr/>
            <p:nvPr/>
          </p:nvPicPr>
          <p:blipFill>
            <a:blip r:embed="rId4" cstate="print"/>
            <a:srcRect t="6094" b="39375"/>
            <a:stretch>
              <a:fillRect/>
            </a:stretch>
          </p:blipFill>
          <p:spPr>
            <a:xfrm>
              <a:off x="4724400" y="2392680"/>
              <a:ext cx="2240280" cy="1813560"/>
            </a:xfrm>
            <a:prstGeom prst="rect">
              <a:avLst/>
            </a:prstGeom>
          </p:spPr>
        </p:pic>
        <p:pic>
          <p:nvPicPr>
            <p:cNvPr id="7" name="Picture 6" descr="270055746.jpg"/>
            <p:cNvPicPr/>
            <p:nvPr/>
          </p:nvPicPr>
          <p:blipFill>
            <a:blip r:embed="rId5" cstate="print"/>
            <a:srcRect t="7551" b="19591"/>
            <a:stretch>
              <a:fillRect/>
            </a:stretch>
          </p:blipFill>
          <p:spPr>
            <a:xfrm>
              <a:off x="6964680" y="2392680"/>
              <a:ext cx="2179320" cy="181356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63880" y="3947160"/>
            <a:ext cx="4592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IPSTAR with KDDI use Femto cell and other BTS</a:t>
            </a:r>
            <a:endParaRPr lang="th-TH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4495799"/>
            <a:ext cx="9144000" cy="1750434"/>
            <a:chOff x="0" y="4495799"/>
            <a:chExt cx="9144000" cy="175043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495801"/>
              <a:ext cx="1798319" cy="172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25440" y="4511041"/>
              <a:ext cx="1737360" cy="169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1925" y="4511040"/>
              <a:ext cx="1982075" cy="170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96640" y="4495799"/>
              <a:ext cx="1813560" cy="17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76400" y="4495800"/>
              <a:ext cx="1981199" cy="175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934200"/>
            <a:chOff x="0" y="0"/>
            <a:chExt cx="9144000" cy="6934200"/>
          </a:xfrm>
        </p:grpSpPr>
        <p:pic>
          <p:nvPicPr>
            <p:cNvPr id="1026" name="Picture 2" descr="C:\Users\Taksin\AppData\Local\Microsoft\Windows\Temporary Internet Files\Content.Outlook\BQHKTFLI\2077~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546600" cy="3352800"/>
            </a:xfrm>
            <a:prstGeom prst="rect">
              <a:avLst/>
            </a:prstGeom>
            <a:noFill/>
          </p:spPr>
        </p:pic>
        <p:pic>
          <p:nvPicPr>
            <p:cNvPr id="1027" name="Picture 3" descr="C:\Users\Taksin\AppData\Local\Microsoft\Windows\Temporary Internet Files\Content.Outlook\BQHKTFLI\2019~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0"/>
              <a:ext cx="4572000" cy="3352800"/>
            </a:xfrm>
            <a:prstGeom prst="rect">
              <a:avLst/>
            </a:prstGeom>
            <a:noFill/>
          </p:spPr>
        </p:pic>
        <p:pic>
          <p:nvPicPr>
            <p:cNvPr id="7" name="Picture 2" descr="http://c0013684.cdn1.cloudfiles.rackspacecloud.com/x2_5061e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0" y="3385447"/>
              <a:ext cx="2448424" cy="179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ttp://c0013684.cdn1.cloudfiles.rackspacecloud.com/x2_509778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385448"/>
              <a:ext cx="2286000" cy="179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x2_5496fbd.jpg"/>
            <p:cNvPicPr/>
            <p:nvPr/>
          </p:nvPicPr>
          <p:blipFill>
            <a:blip r:embed="rId6" cstate="print"/>
            <a:srcRect t="6094" b="39375"/>
            <a:stretch>
              <a:fillRect/>
            </a:stretch>
          </p:blipFill>
          <p:spPr>
            <a:xfrm>
              <a:off x="4724400" y="3370207"/>
              <a:ext cx="2240280" cy="1813560"/>
            </a:xfrm>
            <a:prstGeom prst="rect">
              <a:avLst/>
            </a:prstGeom>
          </p:spPr>
        </p:pic>
        <p:pic>
          <p:nvPicPr>
            <p:cNvPr id="10" name="Picture 9" descr="270055746.jpg"/>
            <p:cNvPicPr/>
            <p:nvPr/>
          </p:nvPicPr>
          <p:blipFill>
            <a:blip r:embed="rId7" cstate="print"/>
            <a:srcRect t="7551" b="19591"/>
            <a:stretch>
              <a:fillRect/>
            </a:stretch>
          </p:blipFill>
          <p:spPr>
            <a:xfrm>
              <a:off x="6964680" y="3370207"/>
              <a:ext cx="2179320" cy="1813560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83768"/>
              <a:ext cx="1798319" cy="172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25440" y="5199008"/>
              <a:ext cx="1737360" cy="169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61925" y="5199007"/>
              <a:ext cx="1982075" cy="170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96640" y="5183766"/>
              <a:ext cx="1813560" cy="17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76400" y="5183767"/>
              <a:ext cx="1981199" cy="175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87F3012-9E01-4475-B3F7-670029F71AEC}" type="datetime1">
              <a:rPr lang="en-US"/>
              <a:pPr/>
              <a:t>5/3/2011</a:t>
            </a:fld>
            <a:endParaRPr lang="th-TH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7062E-11FE-4F75-87C0-D86ADABE106B}" type="slidenum">
              <a:rPr lang="en-US"/>
              <a:pPr/>
              <a:t>13</a:t>
            </a:fld>
            <a:endParaRPr lang="th-TH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Temporary Cellular Phone Service using 2G Femtocell : </a:t>
            </a:r>
            <a:r>
              <a:rPr lang="en-US" b="1" dirty="0" err="1" smtClean="0"/>
              <a:t>Songkhla</a:t>
            </a:r>
            <a:r>
              <a:rPr lang="en-US" b="1" dirty="0" smtClean="0"/>
              <a:t>, Thailand</a:t>
            </a:r>
            <a:endParaRPr lang="th-TH" b="1" dirty="0" smtClean="0"/>
          </a:p>
        </p:txBody>
      </p:sp>
      <p:pic>
        <p:nvPicPr>
          <p:cNvPr id="9221" name="Picture 4" descr="IMG_82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3716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IMG_82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738" y="13716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IMG_829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913" y="4183063"/>
            <a:ext cx="31464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50850" y="4114801"/>
            <a:ext cx="44259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 400 BTS, or more than 50% of the area in </a:t>
            </a:r>
            <a:r>
              <a:rPr lang="en-US" sz="1600" b="1" dirty="0" err="1" smtClean="0"/>
              <a:t>Songkhla</a:t>
            </a:r>
            <a:r>
              <a:rPr lang="en-US" sz="1600" b="1" dirty="0" smtClean="0"/>
              <a:t> province were cut due to the heavy flooding in southern of Thailand.</a:t>
            </a:r>
          </a:p>
          <a:p>
            <a:endParaRPr lang="en-US" sz="1600" b="1" dirty="0" smtClean="0"/>
          </a:p>
          <a:p>
            <a:r>
              <a:rPr lang="en-US" sz="1600" dirty="0" smtClean="0"/>
              <a:t>IPSTAR together with AIS provided temporary Mobile phone service using MVV and 2G Femtocell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4025" y="371475"/>
            <a:ext cx="8372475" cy="1000125"/>
          </a:xfrm>
        </p:spPr>
        <p:txBody>
          <a:bodyPr/>
          <a:lstStyle/>
          <a:p>
            <a:r>
              <a:rPr lang="en-US" smtClean="0"/>
              <a:t>	Case Study – Sichuan Earthquake in 2008 </a:t>
            </a:r>
            <a:br>
              <a:rPr lang="en-US" smtClean="0"/>
            </a:br>
            <a:endParaRPr lang="en-US" smtClean="0"/>
          </a:p>
        </p:txBody>
      </p:sp>
      <p:pic>
        <p:nvPicPr>
          <p:cNvPr id="14339" name="Picture 5" descr="yinxiu00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712788" y="1676400"/>
            <a:ext cx="75930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276225" y="1476375"/>
            <a:ext cx="8686800" cy="4800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Emergency Communication Command Center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657600" y="1625600"/>
            <a:ext cx="5181600" cy="180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buFontTx/>
              <a:buChar char="•"/>
            </a:pPr>
            <a:r>
              <a:rPr lang="en-US" altLang="zh-CN" sz="1600">
                <a:solidFill>
                  <a:srgbClr val="4D4D4D"/>
                </a:solidFill>
                <a:ea typeface="SimSun" pitchFamily="2" charset="-122"/>
              </a:rPr>
              <a:t>Two portable 1.2m antennas and IPSTAR user terminals served as the only communication tool for rescue operations</a:t>
            </a:r>
          </a:p>
          <a:p>
            <a:pPr marL="176213" indent="-176213">
              <a:buFontTx/>
              <a:buChar char="•"/>
            </a:pPr>
            <a:r>
              <a:rPr lang="en-US" altLang="zh-CN" sz="1600">
                <a:solidFill>
                  <a:srgbClr val="4D4D4D"/>
                </a:solidFill>
                <a:ea typeface="SimSun" pitchFamily="2" charset="-122"/>
              </a:rPr>
              <a:t>Two channels of live video were transmitted to the headquarter in Chengdu</a:t>
            </a:r>
          </a:p>
          <a:p>
            <a:pPr marL="176213" indent="-176213">
              <a:buFontTx/>
              <a:buChar char="•"/>
            </a:pPr>
            <a:r>
              <a:rPr lang="en-US" altLang="zh-CN" sz="1600">
                <a:solidFill>
                  <a:srgbClr val="4D4D4D"/>
                </a:solidFill>
                <a:ea typeface="SimSun" pitchFamily="2" charset="-122"/>
              </a:rPr>
              <a:t>Four IP phone sets were used for the army, rescue teams and the public</a:t>
            </a:r>
            <a:endParaRPr lang="zh-CN" altLang="en-US" sz="1600">
              <a:solidFill>
                <a:srgbClr val="4D4D4D"/>
              </a:solidFill>
              <a:ea typeface="SimSun" pitchFamily="2" charset="-122"/>
            </a:endParaRP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81000" y="1570038"/>
            <a:ext cx="3095625" cy="2087562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0" y="6324600"/>
            <a:ext cx="1390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/>
          <a:stretch>
            <a:fillRect/>
          </a:stretch>
        </p:blipFill>
        <p:spPr bwMode="auto">
          <a:xfrm>
            <a:off x="381000" y="3581400"/>
            <a:ext cx="4319588" cy="264795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</a:blip>
          <a:srcRect t="2420" r="897" b="1384"/>
          <a:stretch>
            <a:fillRect/>
          </a:stretch>
        </p:blipFill>
        <p:spPr bwMode="auto">
          <a:xfrm>
            <a:off x="4648200" y="3581400"/>
            <a:ext cx="4206875" cy="2649538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209550" y="1371600"/>
            <a:ext cx="8705850" cy="22098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 r="1370" b="2130"/>
          <a:stretch>
            <a:fillRect/>
          </a:stretch>
        </p:blipFill>
        <p:spPr bwMode="auto">
          <a:xfrm>
            <a:off x="3314700" y="2435225"/>
            <a:ext cx="5562600" cy="3698875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Public Telephone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447800"/>
            <a:ext cx="4953000" cy="1066800"/>
          </a:xfrm>
        </p:spPr>
        <p:txBody>
          <a:bodyPr/>
          <a:lstStyle/>
          <a:p>
            <a:r>
              <a:rPr lang="en-US" altLang="zh-CN" sz="1600" smtClean="0">
                <a:ea typeface="SimSun" pitchFamily="2" charset="-122"/>
              </a:rPr>
              <a:t>Provision of free public telephone service</a:t>
            </a:r>
          </a:p>
          <a:p>
            <a:r>
              <a:rPr lang="en-US" altLang="zh-CN" sz="1600" smtClean="0">
                <a:ea typeface="SimSun" pitchFamily="2" charset="-122"/>
              </a:rPr>
              <a:t>Became the only way to communicate with the outside world</a:t>
            </a:r>
          </a:p>
        </p:txBody>
      </p:sp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6553200" y="6172200"/>
            <a:ext cx="2533650" cy="542925"/>
            <a:chOff x="6267450" y="6172200"/>
            <a:chExt cx="2533650" cy="542925"/>
          </a:xfrm>
        </p:grpSpPr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0450" y="6248400"/>
              <a:ext cx="13906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xtBox 9"/>
            <p:cNvSpPr txBox="1">
              <a:spLocks noChangeArrowheads="1"/>
            </p:cNvSpPr>
            <p:nvPr/>
          </p:nvSpPr>
          <p:spPr bwMode="auto">
            <a:xfrm>
              <a:off x="6267450" y="6172200"/>
              <a:ext cx="2057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Source: CBSN (IPSTAR’s partner in China)</a:t>
              </a:r>
            </a:p>
          </p:txBody>
        </p:sp>
      </p:grpSp>
      <p:grpSp>
        <p:nvGrpSpPr>
          <p:cNvPr id="16391" name="Group 14"/>
          <p:cNvGrpSpPr>
            <a:grpSpLocks/>
          </p:cNvGrpSpPr>
          <p:nvPr/>
        </p:nvGrpSpPr>
        <p:grpSpPr bwMode="auto">
          <a:xfrm>
            <a:off x="288925" y="1485900"/>
            <a:ext cx="3025775" cy="4648200"/>
            <a:chOff x="144" y="864"/>
            <a:chExt cx="1968" cy="3024"/>
          </a:xfrm>
        </p:grpSpPr>
        <p:pic>
          <p:nvPicPr>
            <p:cNvPr id="16392" name="Picture 4" descr="jd001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24000"/>
            </a:blip>
            <a:srcRect t="4521"/>
            <a:stretch>
              <a:fillRect/>
            </a:stretch>
          </p:blipFill>
          <p:spPr bwMode="auto">
            <a:xfrm>
              <a:off x="144" y="1728"/>
              <a:ext cx="196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5" descr="jd003"/>
            <p:cNvPicPr>
              <a:picLocks noChangeAspect="1" noChangeArrowheads="1"/>
            </p:cNvPicPr>
            <p:nvPr/>
          </p:nvPicPr>
          <p:blipFill>
            <a:blip r:embed="rId5" cstate="print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144" y="2782"/>
              <a:ext cx="1968" cy="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6" descr="jd005"/>
            <p:cNvPicPr>
              <a:picLocks noChangeAspect="1" noChangeArrowheads="1"/>
            </p:cNvPicPr>
            <p:nvPr/>
          </p:nvPicPr>
          <p:blipFill>
            <a:blip r:embed="rId6" cstate="print">
              <a:lum bright="6000" contrast="6000"/>
            </a:blip>
            <a:srcRect t="13280"/>
            <a:stretch>
              <a:fillRect/>
            </a:stretch>
          </p:blipFill>
          <p:spPr bwMode="auto">
            <a:xfrm>
              <a:off x="144" y="864"/>
              <a:ext cx="196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 rot="10800000">
            <a:off x="266700" y="609600"/>
            <a:ext cx="8610600" cy="55626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b="1849"/>
          <a:stretch>
            <a:fillRect/>
          </a:stretch>
        </p:blipFill>
        <p:spPr bwMode="auto">
          <a:xfrm>
            <a:off x="381000" y="2127250"/>
            <a:ext cx="5486400" cy="404495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</p:pic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Providing Communications for the Media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6363"/>
            <a:ext cx="8239125" cy="604837"/>
          </a:xfrm>
        </p:spPr>
        <p:txBody>
          <a:bodyPr/>
          <a:lstStyle/>
          <a:p>
            <a:r>
              <a:rPr lang="en-US" altLang="zh-CN" sz="1600" smtClean="0">
                <a:ea typeface="SimSun" pitchFamily="2" charset="-122"/>
              </a:rPr>
              <a:t>On-site live broadcasting for 10 major TV channels, such as CCTV, Shanghai Media Group and Sichuan Media Group 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t="15132" r="568"/>
          <a:stretch>
            <a:fillRect/>
          </a:stretch>
        </p:blipFill>
        <p:spPr bwMode="auto">
          <a:xfrm>
            <a:off x="5429250" y="2120900"/>
            <a:ext cx="3333750" cy="2136775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50" y="6248400"/>
            <a:ext cx="1390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5" cstate="print">
            <a:lum bright="6000" contrast="18000"/>
          </a:blip>
          <a:srcRect l="12703" r="374" b="3336"/>
          <a:stretch>
            <a:fillRect/>
          </a:stretch>
        </p:blipFill>
        <p:spPr bwMode="auto">
          <a:xfrm>
            <a:off x="5438775" y="4010025"/>
            <a:ext cx="3324225" cy="2162175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228600" y="1600200"/>
            <a:ext cx="8705850" cy="31242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52400"/>
            <a:ext cx="8372475" cy="1000125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SCADA for Disaster Monitoring and Forecasting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6858000" cy="1676400"/>
          </a:xfrm>
        </p:spPr>
        <p:txBody>
          <a:bodyPr/>
          <a:lstStyle/>
          <a:p>
            <a:r>
              <a:rPr lang="en-US" altLang="zh-CN" sz="1600" smtClean="0">
                <a:ea typeface="SimSun" pitchFamily="2" charset="-122"/>
              </a:rPr>
              <a:t>10 satellite-monitoring sites were built at Tangjiashan Barrier Lake </a:t>
            </a:r>
          </a:p>
          <a:p>
            <a:r>
              <a:rPr lang="en-US" altLang="zh-CN" sz="1600" smtClean="0">
                <a:ea typeface="SimSun" pitchFamily="2" charset="-122"/>
              </a:rPr>
              <a:t>Hydrological data and video were sent back to Mianyang and Beijing command centers to provide scientific, accurate data for quick decision-making and commanding.</a:t>
            </a:r>
            <a:endParaRPr lang="zh-CN" altLang="en-US" sz="1600" smtClean="0">
              <a:ea typeface="SimSun" pitchFamily="2" charset="-122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 t="24521"/>
          <a:stretch>
            <a:fillRect/>
          </a:stretch>
        </p:blipFill>
        <p:spPr bwMode="auto">
          <a:xfrm>
            <a:off x="228600" y="3886200"/>
            <a:ext cx="4343400" cy="2462213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l="3708" t="3775" r="1709" b="20009"/>
          <a:stretch>
            <a:fillRect/>
          </a:stretch>
        </p:blipFill>
        <p:spPr bwMode="auto">
          <a:xfrm>
            <a:off x="4419600" y="3886200"/>
            <a:ext cx="4535488" cy="2481263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391275"/>
            <a:ext cx="1390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 rot="10800000">
            <a:off x="123825" y="0"/>
            <a:ext cx="8867775" cy="620077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Communication Service for Temporary Residential Areas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5913"/>
            <a:ext cx="8385175" cy="852487"/>
          </a:xfrm>
        </p:spPr>
        <p:txBody>
          <a:bodyPr/>
          <a:lstStyle/>
          <a:p>
            <a:r>
              <a:rPr lang="en-US" altLang="zh-CN" sz="1800" smtClean="0">
                <a:solidFill>
                  <a:schemeClr val="tx1"/>
                </a:solidFill>
                <a:ea typeface="SimSun" pitchFamily="2" charset="-122"/>
              </a:rPr>
              <a:t>Communication service to more than 20 temporary residential areas</a:t>
            </a:r>
          </a:p>
        </p:txBody>
      </p:sp>
      <p:pic>
        <p:nvPicPr>
          <p:cNvPr id="19461" name="Picture 5" descr="IMG_463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t="4509"/>
          <a:stretch>
            <a:fillRect/>
          </a:stretch>
        </p:blipFill>
        <p:spPr bwMode="auto">
          <a:xfrm>
            <a:off x="190500" y="3095625"/>
            <a:ext cx="47498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mianzhu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94038"/>
            <a:ext cx="4267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248400"/>
            <a:ext cx="1390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Situation: Not if, but when?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7238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Natural and man-made disasters are a regular part of the global</a:t>
            </a:r>
          </a:p>
          <a:p>
            <a:pPr>
              <a:buFontTx/>
              <a:buNone/>
            </a:pPr>
            <a:r>
              <a:rPr lang="en-US" b="1" smtClean="0"/>
              <a:t>landscape </a:t>
            </a:r>
          </a:p>
          <a:p>
            <a:r>
              <a:rPr lang="en-US" smtClean="0"/>
              <a:t>Acts of violence and terrorism</a:t>
            </a:r>
          </a:p>
          <a:p>
            <a:r>
              <a:rPr lang="en-US" smtClean="0"/>
              <a:t>Tsunamis and floods</a:t>
            </a:r>
          </a:p>
          <a:p>
            <a:r>
              <a:rPr lang="en-US" smtClean="0"/>
              <a:t>Earthquakes and landslides</a:t>
            </a:r>
          </a:p>
          <a:p>
            <a:r>
              <a:rPr lang="en-US" smtClean="0"/>
              <a:t>Hurricanes and severe weather systems</a:t>
            </a:r>
          </a:p>
          <a:p>
            <a:r>
              <a:rPr lang="en-US" smtClean="0"/>
              <a:t>Volcanic eruptions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   </a:t>
            </a: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2" cstate="print">
            <a:lum bright="18000" contrast="30000"/>
          </a:blip>
          <a:srcRect/>
          <a:stretch>
            <a:fillRect/>
          </a:stretch>
        </p:blipFill>
        <p:spPr bwMode="auto">
          <a:xfrm>
            <a:off x="533400" y="4343400"/>
            <a:ext cx="8001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Broadband Services Provided for Disaster Relief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41425"/>
            <a:ext cx="8382000" cy="7397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1600" smtClean="0">
                <a:ea typeface="SimSun" pitchFamily="2" charset="-122"/>
              </a:rPr>
              <a:t>Recovery services in the aftermath of the earthquake for a period of two months: </a:t>
            </a:r>
          </a:p>
          <a:p>
            <a:endParaRPr lang="en-US" sz="180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6764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37325" y="6540500"/>
            <a:ext cx="2133600" cy="180975"/>
          </a:xfrm>
          <a:noFill/>
        </p:spPr>
        <p:txBody>
          <a:bodyPr/>
          <a:lstStyle/>
          <a:p>
            <a:fld id="{B14C6023-7AEA-4198-8F65-7CDEB5552673}" type="slidenum">
              <a:rPr lang="en-US"/>
              <a:pPr/>
              <a:t>21</a:t>
            </a:fld>
            <a:endParaRPr lang="th-TH"/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748463" y="6540500"/>
            <a:ext cx="2133600" cy="180975"/>
          </a:xfrm>
          <a:noFill/>
        </p:spPr>
        <p:txBody>
          <a:bodyPr/>
          <a:lstStyle/>
          <a:p>
            <a:fld id="{97FD13A9-6D5B-4083-9D05-A14E7A3B9ECE}" type="datetime1">
              <a:rPr lang="en-US"/>
              <a:pPr/>
              <a:t>5/3/2011</a:t>
            </a:fld>
            <a:endParaRPr lang="th-TH"/>
          </a:p>
        </p:txBody>
      </p:sp>
      <p:pic>
        <p:nvPicPr>
          <p:cNvPr id="21508" name="Picture 4" descr="footprint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252538"/>
            <a:ext cx="5237163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iPSTAR_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295400"/>
            <a:ext cx="157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57938" y="1355725"/>
            <a:ext cx="2786062" cy="1893888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/>
              <a:t>World’s largest commercial satellite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/>
              <a:t>	(6.5 tons)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Broadband services and solutions for government, enterprise and consumers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Largest capacity (max. of 45 Gbps)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Serving 14 countries in Asia-Pacific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Covers 3.2 billion people (45% of the world’s population)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Serves up to 2 million broadband users</a:t>
            </a:r>
          </a:p>
          <a:p>
            <a:pPr>
              <a:lnSpc>
                <a:spcPct val="75000"/>
              </a:lnSpc>
            </a:pPr>
            <a:endParaRPr lang="en-US" sz="1600" smtClean="0"/>
          </a:p>
        </p:txBody>
      </p:sp>
      <p:sp>
        <p:nvSpPr>
          <p:cNvPr id="21511" name="Title 7"/>
          <p:cNvSpPr>
            <a:spLocks noGrp="1"/>
          </p:cNvSpPr>
          <p:nvPr>
            <p:ph type="title"/>
          </p:nvPr>
        </p:nvSpPr>
        <p:spPr>
          <a:xfrm>
            <a:off x="381000" y="76200"/>
            <a:ext cx="8372475" cy="1000125"/>
          </a:xfrm>
        </p:spPr>
        <p:txBody>
          <a:bodyPr/>
          <a:lstStyle/>
          <a:p>
            <a:r>
              <a:rPr lang="en-US" smtClean="0"/>
              <a:t>IPSTAR – Broadband Satellite for Asia-Pacific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553200" y="5334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www.ipstar.com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and actions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08125"/>
            <a:ext cx="8377238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smtClean="0"/>
              <a:t>… and can result in:</a:t>
            </a:r>
          </a:p>
          <a:p>
            <a:r>
              <a:rPr lang="en-US" sz="1800" smtClean="0"/>
              <a:t>Loss of life or exposure to health risks</a:t>
            </a:r>
          </a:p>
          <a:p>
            <a:r>
              <a:rPr lang="en-US" sz="1800" smtClean="0"/>
              <a:t>Breakdown of security and public order</a:t>
            </a:r>
          </a:p>
          <a:p>
            <a:r>
              <a:rPr lang="en-US" sz="1800" smtClean="0"/>
              <a:t>Degradation of infrastructure and institutions (public &amp; private)</a:t>
            </a:r>
          </a:p>
          <a:p>
            <a:r>
              <a:rPr lang="en-US" sz="1800" smtClean="0"/>
              <a:t>Interruption of commerce and market confidence</a:t>
            </a:r>
          </a:p>
          <a:p>
            <a:pPr>
              <a:buFontTx/>
              <a:buNone/>
            </a:pPr>
            <a:endParaRPr lang="en-US" sz="1800" b="1" smtClean="0"/>
          </a:p>
          <a:p>
            <a:pPr>
              <a:buFontTx/>
              <a:buNone/>
            </a:pPr>
            <a:r>
              <a:rPr lang="en-US" sz="1800" b="1" smtClean="0"/>
              <a:t>Taking the lead:</a:t>
            </a:r>
          </a:p>
          <a:p>
            <a:r>
              <a:rPr lang="en-US" sz="1800" smtClean="0"/>
              <a:t>International Relief and Humanitarian Organizations</a:t>
            </a:r>
          </a:p>
          <a:p>
            <a:r>
              <a:rPr lang="en-US" sz="1800" smtClean="0"/>
              <a:t>Governmental agencies (Local &amp; Federal)</a:t>
            </a:r>
            <a:endParaRPr lang="en-US" sz="1800" smtClean="0">
              <a:solidFill>
                <a:srgbClr val="FF0000"/>
              </a:solidFill>
            </a:endParaRPr>
          </a:p>
          <a:p>
            <a:r>
              <a:rPr lang="en-US" sz="1800" smtClean="0"/>
              <a:t>Health &amp; Medical Services</a:t>
            </a:r>
          </a:p>
          <a:p>
            <a:r>
              <a:rPr lang="en-US" sz="1800" smtClean="0"/>
              <a:t>Financial Services</a:t>
            </a:r>
            <a:endParaRPr lang="en-US" sz="180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b="1" smtClean="0"/>
          </a:p>
        </p:txBody>
      </p:sp>
      <p:pic>
        <p:nvPicPr>
          <p:cNvPr id="7172" name="Picture 11" descr="IPSTA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3113088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738" y="4800600"/>
            <a:ext cx="25320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Disaster Strikes – Facts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77238" cy="4076700"/>
          </a:xfrm>
        </p:spPr>
        <p:txBody>
          <a:bodyPr/>
          <a:lstStyle/>
          <a:p>
            <a:r>
              <a:rPr lang="en-US" sz="1800" smtClean="0"/>
              <a:t>Communication outages caused by severe weather conditions, unexpected disasters and other telecommunication disruptions can occur in short notice and oftentimes without warning. </a:t>
            </a:r>
          </a:p>
          <a:p>
            <a:r>
              <a:rPr lang="en-US" sz="1800" smtClean="0"/>
              <a:t>The time it takes to restore damaged telecommunication lines may require days or even weeks, leaving first responders crippled without access to reliable communications. </a:t>
            </a:r>
          </a:p>
          <a:p>
            <a:r>
              <a:rPr lang="en-US" sz="1800" smtClean="0"/>
              <a:t>The lack of operable terrestrial infrastructure severely impedes the command and control functions, the situational awareness, and most importantly, the relief and recovery efforts of the first responders.</a:t>
            </a:r>
          </a:p>
        </p:txBody>
      </p:sp>
      <p:pic>
        <p:nvPicPr>
          <p:cNvPr id="8196" name="Picture 16" descr="P101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2095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Image(11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724400"/>
            <a:ext cx="20891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Image(12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663" y="4729163"/>
            <a:ext cx="20907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Disaster Strikes – Key Requirements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84325"/>
            <a:ext cx="8377238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First Responder and Emergency Manager (EM) Requirements</a:t>
            </a:r>
          </a:p>
          <a:p>
            <a:r>
              <a:rPr lang="en-US" smtClean="0"/>
              <a:t>Staffing: trained, certified, distributed in affected zone</a:t>
            </a:r>
          </a:p>
          <a:p>
            <a:r>
              <a:rPr lang="en-US" smtClean="0"/>
              <a:t>Logistics &amp; Transport</a:t>
            </a:r>
          </a:p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r>
              <a:rPr lang="en-US" b="1" smtClean="0"/>
              <a:t>Communications:</a:t>
            </a:r>
          </a:p>
          <a:p>
            <a:pPr>
              <a:buFontTx/>
              <a:buNone/>
            </a:pPr>
            <a:r>
              <a:rPr lang="en-US" smtClean="0"/>
              <a:t>• Highly survivable, reliable, and secure networks</a:t>
            </a:r>
          </a:p>
          <a:p>
            <a:pPr>
              <a:buFontTx/>
              <a:buNone/>
            </a:pPr>
            <a:r>
              <a:rPr lang="en-US" smtClean="0"/>
              <a:t>• Adaptive and readily available</a:t>
            </a:r>
          </a:p>
          <a:p>
            <a:pPr>
              <a:buFontTx/>
              <a:buNone/>
            </a:pPr>
            <a:r>
              <a:rPr lang="en-US" smtClean="0"/>
              <a:t>• Mobile, rapidly deployable and scalable</a:t>
            </a:r>
          </a:p>
          <a:p>
            <a:pPr>
              <a:buFontTx/>
              <a:buNone/>
            </a:pPr>
            <a:r>
              <a:rPr lang="en-US" smtClean="0"/>
              <a:t>• Integrated for horizontal and vertical connectivity</a:t>
            </a:r>
          </a:p>
          <a:p>
            <a:pPr>
              <a:buFontTx/>
              <a:buNone/>
            </a:pPr>
            <a:r>
              <a:rPr lang="it-IT" smtClean="0"/>
              <a:t>• Multi-media (voice, data, video) applications</a:t>
            </a:r>
          </a:p>
          <a:p>
            <a:pPr>
              <a:buFontTx/>
              <a:buNone/>
            </a:pPr>
            <a:r>
              <a:rPr lang="en-US" smtClean="0"/>
              <a:t>• Seamless, region-wide support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of Broadband Satellite for Disaster Relief</a:t>
            </a:r>
          </a:p>
        </p:txBody>
      </p:sp>
      <p:pic>
        <p:nvPicPr>
          <p:cNvPr id="10243" name="Picture 11" descr="chuanbao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5943600" y="1600200"/>
            <a:ext cx="29083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6"/>
          <p:cNvSpPr>
            <a:spLocks noGrp="1"/>
          </p:cNvSpPr>
          <p:nvPr>
            <p:ph idx="1"/>
          </p:nvPr>
        </p:nvSpPr>
        <p:spPr>
          <a:xfrm>
            <a:off x="457200" y="1793875"/>
            <a:ext cx="5562600" cy="4911725"/>
          </a:xfrm>
        </p:spPr>
        <p:txBody>
          <a:bodyPr>
            <a:spAutoFit/>
          </a:bodyPr>
          <a:lstStyle/>
          <a:p>
            <a:r>
              <a:rPr lang="en-US" sz="1800" smtClean="0"/>
              <a:t> Fill the communication, command and control gaps as a result of crippled terrestrial networks.</a:t>
            </a:r>
          </a:p>
          <a:p>
            <a:r>
              <a:rPr lang="en-US" sz="1800" smtClean="0"/>
              <a:t> Provide rapid, flexible disaster recovery and emergency communications in times of communication outages.</a:t>
            </a:r>
          </a:p>
          <a:p>
            <a:r>
              <a:rPr lang="en-US" sz="1800" smtClean="0"/>
              <a:t> Meet the precise needs of first responder teams in putting communication networks back on line in the event of man-made or natural disasters.</a:t>
            </a:r>
          </a:p>
          <a:p>
            <a:r>
              <a:rPr lang="en-US" sz="1800" smtClean="0"/>
              <a:t> Interconnect widely distributed systems and networks</a:t>
            </a:r>
          </a:p>
          <a:p>
            <a:r>
              <a:rPr lang="en-US" sz="1800" smtClean="0"/>
              <a:t> Broadcast on-the-spot news</a:t>
            </a:r>
          </a:p>
          <a:p>
            <a:r>
              <a:rPr lang="en-US" sz="1800" smtClean="0"/>
              <a:t> Deliver two-way, mobile telephone communications</a:t>
            </a:r>
          </a:p>
          <a:p>
            <a:r>
              <a:rPr lang="en-US" sz="1800" smtClean="0"/>
              <a:t> Provide nationwide coverage and consistent Quality of Service (QoS), regardless of location</a:t>
            </a:r>
          </a:p>
          <a:p>
            <a:endParaRPr lang="en-US" sz="1800" smtClean="0"/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533400" y="13716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Broadband Satellite Systems can: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04"/>
          <p:cNvSpPr>
            <a:spLocks noChangeArrowheads="1"/>
          </p:cNvSpPr>
          <p:nvPr/>
        </p:nvSpPr>
        <p:spPr bwMode="auto">
          <a:xfrm>
            <a:off x="990600" y="4086225"/>
            <a:ext cx="609600" cy="1219200"/>
          </a:xfrm>
          <a:prstGeom prst="rect">
            <a:avLst/>
          </a:prstGeom>
          <a:solidFill>
            <a:srgbClr val="CCECFF"/>
          </a:solidFill>
          <a:ln w="9525">
            <a:solidFill>
              <a:srgbClr val="B1DDE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Satellite for “Network Redundancy and Diversity Concept”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444500" y="1500188"/>
            <a:ext cx="8318500" cy="2386012"/>
          </a:xfrm>
        </p:spPr>
        <p:txBody>
          <a:bodyPr/>
          <a:lstStyle/>
          <a:p>
            <a:r>
              <a:rPr lang="en-US" sz="1800" smtClean="0">
                <a:solidFill>
                  <a:schemeClr val="tx1"/>
                </a:solidFill>
              </a:rPr>
              <a:t>Satellite is an important network overlay in the “Network Redundancy and Diversity Concept” for ‘critical’ traffic and usage </a:t>
            </a:r>
          </a:p>
          <a:p>
            <a:pPr lvl="1"/>
            <a:r>
              <a:rPr lang="en-US" sz="1800" smtClean="0">
                <a:solidFill>
                  <a:schemeClr val="tx1"/>
                </a:solidFill>
              </a:rPr>
              <a:t>Always-on system (not an inactive back-up)</a:t>
            </a:r>
          </a:p>
          <a:p>
            <a:pPr lvl="1"/>
            <a:r>
              <a:rPr lang="en-US" sz="1800" smtClean="0">
                <a:solidFill>
                  <a:schemeClr val="tx1"/>
                </a:solidFill>
              </a:rPr>
              <a:t>Typically contributes very little percentage to terrestrial network capacity, thus only for ‘critical’ traffic or ad-hoc use</a:t>
            </a:r>
          </a:p>
        </p:txBody>
      </p:sp>
      <p:sp>
        <p:nvSpPr>
          <p:cNvPr id="11269" name="Date Placeholder 3"/>
          <p:cNvSpPr txBox="1">
            <a:spLocks noGrp="1"/>
          </p:cNvSpPr>
          <p:nvPr/>
        </p:nvSpPr>
        <p:spPr bwMode="auto">
          <a:xfrm>
            <a:off x="650875" y="6600825"/>
            <a:ext cx="1139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80E6C53-F26A-4630-825E-B10C228CC932}" type="datetime1">
              <a:rPr lang="th-TH" sz="700">
                <a:solidFill>
                  <a:schemeClr val="bg1"/>
                </a:solidFill>
              </a:rPr>
              <a:pPr/>
              <a:t>03/05/54</a:t>
            </a:fld>
            <a:endParaRPr lang="th-TH" sz="700">
              <a:solidFill>
                <a:schemeClr val="bg1"/>
              </a:solidFill>
            </a:endParaRPr>
          </a:p>
        </p:txBody>
      </p:sp>
      <p:sp>
        <p:nvSpPr>
          <p:cNvPr id="11270" name="Slide Number Placeholder 4"/>
          <p:cNvSpPr txBox="1">
            <a:spLocks noGrp="1"/>
          </p:cNvSpPr>
          <p:nvPr/>
        </p:nvSpPr>
        <p:spPr bwMode="auto">
          <a:xfrm>
            <a:off x="0" y="6604000"/>
            <a:ext cx="58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98C6E22-595E-4EFE-A19E-3AB4BF9FBBE5}" type="slidenum">
              <a:rPr lang="en-US" sz="700">
                <a:solidFill>
                  <a:schemeClr val="bg1"/>
                </a:solidFill>
              </a:rPr>
              <a:pPr algn="r"/>
              <a:t>7</a:t>
            </a:fld>
            <a:endParaRPr lang="th-TH" sz="700">
              <a:solidFill>
                <a:schemeClr val="bg1"/>
              </a:solidFill>
            </a:endParaRPr>
          </a:p>
        </p:txBody>
      </p:sp>
      <p:sp>
        <p:nvSpPr>
          <p:cNvPr id="11271" name="Parallelogram 6"/>
          <p:cNvSpPr>
            <a:spLocks noChangeArrowheads="1"/>
          </p:cNvSpPr>
          <p:nvPr/>
        </p:nvSpPr>
        <p:spPr bwMode="auto">
          <a:xfrm>
            <a:off x="1978025" y="4754563"/>
            <a:ext cx="6673850" cy="1628775"/>
          </a:xfrm>
          <a:prstGeom prst="parallelogram">
            <a:avLst>
              <a:gd name="adj" fmla="val 106572"/>
            </a:avLst>
          </a:prstGeom>
          <a:solidFill>
            <a:schemeClr val="tx1">
              <a:alpha val="54901"/>
            </a:schemeClr>
          </a:solidFill>
          <a:ln w="25400" algn="ctr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11272" name="Parallelogram 7"/>
          <p:cNvSpPr>
            <a:spLocks noChangeArrowheads="1"/>
          </p:cNvSpPr>
          <p:nvPr/>
        </p:nvSpPr>
        <p:spPr bwMode="auto">
          <a:xfrm>
            <a:off x="1990725" y="4548188"/>
            <a:ext cx="5162550" cy="1501775"/>
          </a:xfrm>
          <a:prstGeom prst="parallelogram">
            <a:avLst>
              <a:gd name="adj" fmla="val 114142"/>
            </a:avLst>
          </a:prstGeom>
          <a:solidFill>
            <a:srgbClr val="080808">
              <a:alpha val="69019"/>
            </a:srgbClr>
          </a:solidFill>
          <a:ln w="3175" algn="ctr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11273" name="Parallelogram 8"/>
          <p:cNvSpPr>
            <a:spLocks noChangeArrowheads="1"/>
          </p:cNvSpPr>
          <p:nvPr/>
        </p:nvSpPr>
        <p:spPr bwMode="auto">
          <a:xfrm>
            <a:off x="2014538" y="4291013"/>
            <a:ext cx="3652837" cy="1017587"/>
          </a:xfrm>
          <a:prstGeom prst="parallelogram">
            <a:avLst>
              <a:gd name="adj" fmla="val 114156"/>
            </a:avLst>
          </a:prstGeom>
          <a:solidFill>
            <a:srgbClr val="000099">
              <a:alpha val="69019"/>
            </a:srgbClr>
          </a:solidFill>
          <a:ln w="3175" algn="ctr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11274" name="Parallelogram 9"/>
          <p:cNvSpPr>
            <a:spLocks noChangeArrowheads="1"/>
          </p:cNvSpPr>
          <p:nvPr/>
        </p:nvSpPr>
        <p:spPr bwMode="auto">
          <a:xfrm>
            <a:off x="2089150" y="4090988"/>
            <a:ext cx="2279650" cy="585787"/>
          </a:xfrm>
          <a:prstGeom prst="parallelogram">
            <a:avLst>
              <a:gd name="adj" fmla="val 114154"/>
            </a:avLst>
          </a:prstGeom>
          <a:solidFill>
            <a:srgbClr val="333333">
              <a:alpha val="69019"/>
            </a:srgbClr>
          </a:solidFill>
          <a:ln w="3175" algn="ctr">
            <a:solidFill>
              <a:srgbClr val="F8F8F8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11275" name="TextBox 35"/>
          <p:cNvSpPr txBox="1">
            <a:spLocks noChangeArrowheads="1"/>
          </p:cNvSpPr>
          <p:nvPr/>
        </p:nvSpPr>
        <p:spPr bwMode="auto">
          <a:xfrm>
            <a:off x="2151063" y="6146800"/>
            <a:ext cx="992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Copper, Fiber </a:t>
            </a:r>
          </a:p>
        </p:txBody>
      </p:sp>
      <p:sp>
        <p:nvSpPr>
          <p:cNvPr id="11276" name="TextBox 36"/>
          <p:cNvSpPr txBox="1">
            <a:spLocks noChangeArrowheads="1"/>
          </p:cNvSpPr>
          <p:nvPr/>
        </p:nvSpPr>
        <p:spPr bwMode="auto">
          <a:xfrm>
            <a:off x="2182813" y="5810250"/>
            <a:ext cx="671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Wireless</a:t>
            </a:r>
          </a:p>
        </p:txBody>
      </p:sp>
      <p:sp>
        <p:nvSpPr>
          <p:cNvPr id="11277" name="TextBox 37"/>
          <p:cNvSpPr txBox="1">
            <a:spLocks noChangeArrowheads="1"/>
          </p:cNvSpPr>
          <p:nvPr/>
        </p:nvSpPr>
        <p:spPr bwMode="auto">
          <a:xfrm>
            <a:off x="2151063" y="5073650"/>
            <a:ext cx="641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IPSTAR</a:t>
            </a:r>
          </a:p>
        </p:txBody>
      </p:sp>
      <p:sp>
        <p:nvSpPr>
          <p:cNvPr id="11278" name="TextBox 38"/>
          <p:cNvSpPr txBox="1">
            <a:spLocks noChangeArrowheads="1"/>
          </p:cNvSpPr>
          <p:nvPr/>
        </p:nvSpPr>
        <p:spPr bwMode="auto">
          <a:xfrm>
            <a:off x="2185988" y="4462463"/>
            <a:ext cx="58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VSAT</a:t>
            </a:r>
            <a:r>
              <a:rPr lang="en-US" sz="1000"/>
              <a:t>  </a:t>
            </a:r>
          </a:p>
        </p:txBody>
      </p:sp>
      <p:grpSp>
        <p:nvGrpSpPr>
          <p:cNvPr id="11279" name="Group 104"/>
          <p:cNvGrpSpPr>
            <a:grpSpLocks/>
          </p:cNvGrpSpPr>
          <p:nvPr/>
        </p:nvGrpSpPr>
        <p:grpSpPr bwMode="auto">
          <a:xfrm>
            <a:off x="5153025" y="5995988"/>
            <a:ext cx="100013" cy="401637"/>
            <a:chOff x="4404" y="1621"/>
            <a:chExt cx="224" cy="653"/>
          </a:xfrm>
        </p:grpSpPr>
        <p:sp>
          <p:nvSpPr>
            <p:cNvPr id="11399" name="Freeform 105"/>
            <p:cNvSpPr>
              <a:spLocks/>
            </p:cNvSpPr>
            <p:nvPr/>
          </p:nvSpPr>
          <p:spPr bwMode="auto">
            <a:xfrm>
              <a:off x="4497" y="1664"/>
              <a:ext cx="40" cy="61"/>
            </a:xfrm>
            <a:custGeom>
              <a:avLst/>
              <a:gdLst>
                <a:gd name="T0" fmla="*/ 277 w 36"/>
                <a:gd name="T1" fmla="*/ 777 h 54"/>
                <a:gd name="T2" fmla="*/ 793 w 36"/>
                <a:gd name="T3" fmla="*/ 0 h 54"/>
                <a:gd name="T4" fmla="*/ 1343 w 36"/>
                <a:gd name="T5" fmla="*/ 777 h 54"/>
                <a:gd name="T6" fmla="*/ 1556 w 36"/>
                <a:gd name="T7" fmla="*/ 3502 h 54"/>
                <a:gd name="T8" fmla="*/ 793 w 36"/>
                <a:gd name="T9" fmla="*/ 4360 h 54"/>
                <a:gd name="T10" fmla="*/ 0 w 36"/>
                <a:gd name="T11" fmla="*/ 3502 h 54"/>
                <a:gd name="T12" fmla="*/ 277 w 36"/>
                <a:gd name="T13" fmla="*/ 77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6" y="10"/>
                  </a:moveTo>
                  <a:lnTo>
                    <a:pt x="18" y="0"/>
                  </a:lnTo>
                  <a:lnTo>
                    <a:pt x="30" y="10"/>
                  </a:lnTo>
                  <a:lnTo>
                    <a:pt x="36" y="44"/>
                  </a:lnTo>
                  <a:lnTo>
                    <a:pt x="18" y="54"/>
                  </a:lnTo>
                  <a:lnTo>
                    <a:pt x="0" y="44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106"/>
            <p:cNvSpPr>
              <a:spLocks/>
            </p:cNvSpPr>
            <p:nvPr/>
          </p:nvSpPr>
          <p:spPr bwMode="auto">
            <a:xfrm>
              <a:off x="4404" y="2132"/>
              <a:ext cx="224" cy="50"/>
            </a:xfrm>
            <a:custGeom>
              <a:avLst/>
              <a:gdLst>
                <a:gd name="T0" fmla="*/ 0 w 198"/>
                <a:gd name="T1" fmla="*/ 4426 h 44"/>
                <a:gd name="T2" fmla="*/ 8497 w 198"/>
                <a:gd name="T3" fmla="*/ 0 h 44"/>
                <a:gd name="T4" fmla="*/ 16798 w 198"/>
                <a:gd name="T5" fmla="*/ 4426 h 44"/>
                <a:gd name="T6" fmla="*/ 0 60000 65536"/>
                <a:gd name="T7" fmla="*/ 0 60000 65536"/>
                <a:gd name="T8" fmla="*/ 0 60000 65536"/>
                <a:gd name="T9" fmla="*/ 0 w 198"/>
                <a:gd name="T10" fmla="*/ 0 h 44"/>
                <a:gd name="T11" fmla="*/ 198 w 198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44">
                  <a:moveTo>
                    <a:pt x="0" y="44"/>
                  </a:moveTo>
                  <a:lnTo>
                    <a:pt x="100" y="0"/>
                  </a:lnTo>
                  <a:lnTo>
                    <a:pt x="198" y="4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107"/>
            <p:cNvSpPr>
              <a:spLocks/>
            </p:cNvSpPr>
            <p:nvPr/>
          </p:nvSpPr>
          <p:spPr bwMode="auto">
            <a:xfrm>
              <a:off x="4404" y="1621"/>
              <a:ext cx="224" cy="594"/>
            </a:xfrm>
            <a:custGeom>
              <a:avLst/>
              <a:gdLst>
                <a:gd name="T0" fmla="*/ 8497 w 198"/>
                <a:gd name="T1" fmla="*/ 0 h 526"/>
                <a:gd name="T2" fmla="*/ 8497 w 198"/>
                <a:gd name="T3" fmla="*/ 41867 h 526"/>
                <a:gd name="T4" fmla="*/ 0 w 198"/>
                <a:gd name="T5" fmla="*/ 38188 h 526"/>
                <a:gd name="T6" fmla="*/ 8497 w 198"/>
                <a:gd name="T7" fmla="*/ 0 h 526"/>
                <a:gd name="T8" fmla="*/ 16798 w 198"/>
                <a:gd name="T9" fmla="*/ 38188 h 526"/>
                <a:gd name="T10" fmla="*/ 8497 w 198"/>
                <a:gd name="T11" fmla="*/ 41867 h 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526"/>
                <a:gd name="T20" fmla="*/ 198 w 198"/>
                <a:gd name="T21" fmla="*/ 526 h 5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526">
                  <a:moveTo>
                    <a:pt x="100" y="0"/>
                  </a:moveTo>
                  <a:lnTo>
                    <a:pt x="100" y="526"/>
                  </a:lnTo>
                  <a:lnTo>
                    <a:pt x="0" y="481"/>
                  </a:lnTo>
                  <a:lnTo>
                    <a:pt x="100" y="0"/>
                  </a:lnTo>
                  <a:lnTo>
                    <a:pt x="198" y="481"/>
                  </a:lnTo>
                  <a:lnTo>
                    <a:pt x="100" y="5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108"/>
            <p:cNvSpPr>
              <a:spLocks/>
            </p:cNvSpPr>
            <p:nvPr/>
          </p:nvSpPr>
          <p:spPr bwMode="auto">
            <a:xfrm>
              <a:off x="4489" y="1774"/>
              <a:ext cx="56" cy="14"/>
            </a:xfrm>
            <a:custGeom>
              <a:avLst/>
              <a:gdLst>
                <a:gd name="T0" fmla="*/ 0 w 50"/>
                <a:gd name="T1" fmla="*/ 0 h 12"/>
                <a:gd name="T2" fmla="*/ 1466 w 50"/>
                <a:gd name="T3" fmla="*/ 3089 h 12"/>
                <a:gd name="T4" fmla="*/ 3024 w 50"/>
                <a:gd name="T5" fmla="*/ 0 h 12"/>
                <a:gd name="T6" fmla="*/ 0 60000 65536"/>
                <a:gd name="T7" fmla="*/ 0 60000 65536"/>
                <a:gd name="T8" fmla="*/ 0 60000 65536"/>
                <a:gd name="T9" fmla="*/ 0 w 50"/>
                <a:gd name="T10" fmla="*/ 0 h 12"/>
                <a:gd name="T11" fmla="*/ 50 w 5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2">
                  <a:moveTo>
                    <a:pt x="0" y="0"/>
                  </a:moveTo>
                  <a:lnTo>
                    <a:pt x="25" y="12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109"/>
            <p:cNvSpPr>
              <a:spLocks/>
            </p:cNvSpPr>
            <p:nvPr/>
          </p:nvSpPr>
          <p:spPr bwMode="auto">
            <a:xfrm>
              <a:off x="4480" y="1822"/>
              <a:ext cx="72" cy="14"/>
            </a:xfrm>
            <a:custGeom>
              <a:avLst/>
              <a:gdLst>
                <a:gd name="T0" fmla="*/ 0 w 64"/>
                <a:gd name="T1" fmla="*/ 0 h 13"/>
                <a:gd name="T2" fmla="*/ 2259 w 64"/>
                <a:gd name="T3" fmla="*/ 176 h 13"/>
                <a:gd name="T4" fmla="*/ 4409 w 64"/>
                <a:gd name="T5" fmla="*/ 0 h 13"/>
                <a:gd name="T6" fmla="*/ 0 60000 65536"/>
                <a:gd name="T7" fmla="*/ 0 60000 65536"/>
                <a:gd name="T8" fmla="*/ 0 60000 65536"/>
                <a:gd name="T9" fmla="*/ 0 w 64"/>
                <a:gd name="T10" fmla="*/ 0 h 13"/>
                <a:gd name="T11" fmla="*/ 64 w 6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13">
                  <a:moveTo>
                    <a:pt x="0" y="0"/>
                  </a:moveTo>
                  <a:lnTo>
                    <a:pt x="33" y="13"/>
                  </a:lnTo>
                  <a:lnTo>
                    <a:pt x="6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110"/>
            <p:cNvSpPr>
              <a:spLocks/>
            </p:cNvSpPr>
            <p:nvPr/>
          </p:nvSpPr>
          <p:spPr bwMode="auto">
            <a:xfrm>
              <a:off x="4470" y="1865"/>
              <a:ext cx="92" cy="21"/>
            </a:xfrm>
            <a:custGeom>
              <a:avLst/>
              <a:gdLst>
                <a:gd name="T0" fmla="*/ 0 w 82"/>
                <a:gd name="T1" fmla="*/ 0 h 19"/>
                <a:gd name="T2" fmla="*/ 2611 w 82"/>
                <a:gd name="T3" fmla="*/ 693 h 19"/>
                <a:gd name="T4" fmla="*/ 5163 w 82"/>
                <a:gd name="T5" fmla="*/ 0 h 19"/>
                <a:gd name="T6" fmla="*/ 0 60000 65536"/>
                <a:gd name="T7" fmla="*/ 0 60000 65536"/>
                <a:gd name="T8" fmla="*/ 0 60000 65536"/>
                <a:gd name="T9" fmla="*/ 0 w 82"/>
                <a:gd name="T10" fmla="*/ 0 h 19"/>
                <a:gd name="T11" fmla="*/ 82 w 82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9">
                  <a:moveTo>
                    <a:pt x="0" y="0"/>
                  </a:moveTo>
                  <a:lnTo>
                    <a:pt x="42" y="19"/>
                  </a:lnTo>
                  <a:lnTo>
                    <a:pt x="8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111"/>
            <p:cNvSpPr>
              <a:spLocks/>
            </p:cNvSpPr>
            <p:nvPr/>
          </p:nvSpPr>
          <p:spPr bwMode="auto">
            <a:xfrm>
              <a:off x="4463" y="1910"/>
              <a:ext cx="111" cy="25"/>
            </a:xfrm>
            <a:custGeom>
              <a:avLst/>
              <a:gdLst>
                <a:gd name="T0" fmla="*/ 0 w 98"/>
                <a:gd name="T1" fmla="*/ 0 h 22"/>
                <a:gd name="T2" fmla="*/ 4193 w 98"/>
                <a:gd name="T3" fmla="*/ 2176 h 22"/>
                <a:gd name="T4" fmla="*/ 8668 w 98"/>
                <a:gd name="T5" fmla="*/ 0 h 22"/>
                <a:gd name="T6" fmla="*/ 0 60000 65536"/>
                <a:gd name="T7" fmla="*/ 0 60000 65536"/>
                <a:gd name="T8" fmla="*/ 0 60000 65536"/>
                <a:gd name="T9" fmla="*/ 0 w 98"/>
                <a:gd name="T10" fmla="*/ 0 h 22"/>
                <a:gd name="T11" fmla="*/ 98 w 9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22">
                  <a:moveTo>
                    <a:pt x="0" y="0"/>
                  </a:moveTo>
                  <a:lnTo>
                    <a:pt x="48" y="22"/>
                  </a:lnTo>
                  <a:lnTo>
                    <a:pt x="9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112"/>
            <p:cNvSpPr>
              <a:spLocks/>
            </p:cNvSpPr>
            <p:nvPr/>
          </p:nvSpPr>
          <p:spPr bwMode="auto">
            <a:xfrm>
              <a:off x="4452" y="1956"/>
              <a:ext cx="131" cy="28"/>
            </a:xfrm>
            <a:custGeom>
              <a:avLst/>
              <a:gdLst>
                <a:gd name="T0" fmla="*/ 0 w 116"/>
                <a:gd name="T1" fmla="*/ 0 h 25"/>
                <a:gd name="T2" fmla="*/ 4697 w 116"/>
                <a:gd name="T3" fmla="*/ 1466 h 25"/>
                <a:gd name="T4" fmla="*/ 9259 w 116"/>
                <a:gd name="T5" fmla="*/ 0 h 25"/>
                <a:gd name="T6" fmla="*/ 0 60000 65536"/>
                <a:gd name="T7" fmla="*/ 0 60000 65536"/>
                <a:gd name="T8" fmla="*/ 0 60000 65536"/>
                <a:gd name="T9" fmla="*/ 0 w 116"/>
                <a:gd name="T10" fmla="*/ 0 h 25"/>
                <a:gd name="T11" fmla="*/ 116 w 116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5">
                  <a:moveTo>
                    <a:pt x="0" y="0"/>
                  </a:moveTo>
                  <a:lnTo>
                    <a:pt x="58" y="25"/>
                  </a:lnTo>
                  <a:lnTo>
                    <a:pt x="11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113"/>
            <p:cNvSpPr>
              <a:spLocks/>
            </p:cNvSpPr>
            <p:nvPr/>
          </p:nvSpPr>
          <p:spPr bwMode="auto">
            <a:xfrm>
              <a:off x="4442" y="1999"/>
              <a:ext cx="149" cy="35"/>
            </a:xfrm>
            <a:custGeom>
              <a:avLst/>
              <a:gdLst>
                <a:gd name="T0" fmla="*/ 0 w 131"/>
                <a:gd name="T1" fmla="*/ 2 h 31"/>
                <a:gd name="T2" fmla="*/ 6776 w 131"/>
                <a:gd name="T3" fmla="*/ 2461 h 31"/>
                <a:gd name="T4" fmla="*/ 13436 w 131"/>
                <a:gd name="T5" fmla="*/ 0 h 31"/>
                <a:gd name="T6" fmla="*/ 0 60000 65536"/>
                <a:gd name="T7" fmla="*/ 0 60000 65536"/>
                <a:gd name="T8" fmla="*/ 0 60000 65536"/>
                <a:gd name="T9" fmla="*/ 0 w 131"/>
                <a:gd name="T10" fmla="*/ 0 h 31"/>
                <a:gd name="T11" fmla="*/ 131 w 131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31">
                  <a:moveTo>
                    <a:pt x="0" y="2"/>
                  </a:moveTo>
                  <a:lnTo>
                    <a:pt x="66" y="31"/>
                  </a:lnTo>
                  <a:lnTo>
                    <a:pt x="13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114"/>
            <p:cNvSpPr>
              <a:spLocks/>
            </p:cNvSpPr>
            <p:nvPr/>
          </p:nvSpPr>
          <p:spPr bwMode="auto">
            <a:xfrm>
              <a:off x="4432" y="2047"/>
              <a:ext cx="168" cy="37"/>
            </a:xfrm>
            <a:custGeom>
              <a:avLst/>
              <a:gdLst>
                <a:gd name="T0" fmla="*/ 0 w 148"/>
                <a:gd name="T1" fmla="*/ 0 h 33"/>
                <a:gd name="T2" fmla="*/ 7200 w 148"/>
                <a:gd name="T3" fmla="*/ 2016 h 33"/>
                <a:gd name="T4" fmla="*/ 14220 w 148"/>
                <a:gd name="T5" fmla="*/ 0 h 33"/>
                <a:gd name="T6" fmla="*/ 0 60000 65536"/>
                <a:gd name="T7" fmla="*/ 0 60000 65536"/>
                <a:gd name="T8" fmla="*/ 0 60000 65536"/>
                <a:gd name="T9" fmla="*/ 0 w 148"/>
                <a:gd name="T10" fmla="*/ 0 h 33"/>
                <a:gd name="T11" fmla="*/ 148 w 148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33">
                  <a:moveTo>
                    <a:pt x="0" y="0"/>
                  </a:moveTo>
                  <a:lnTo>
                    <a:pt x="75" y="33"/>
                  </a:lnTo>
                  <a:lnTo>
                    <a:pt x="1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115"/>
            <p:cNvSpPr>
              <a:spLocks/>
            </p:cNvSpPr>
            <p:nvPr/>
          </p:nvSpPr>
          <p:spPr bwMode="auto">
            <a:xfrm>
              <a:off x="4425" y="2091"/>
              <a:ext cx="186" cy="41"/>
            </a:xfrm>
            <a:custGeom>
              <a:avLst/>
              <a:gdLst>
                <a:gd name="T0" fmla="*/ 0 w 164"/>
                <a:gd name="T1" fmla="*/ 0 h 37"/>
                <a:gd name="T2" fmla="*/ 7501 w 164"/>
                <a:gd name="T3" fmla="*/ 1473 h 37"/>
                <a:gd name="T4" fmla="*/ 15188 w 164"/>
                <a:gd name="T5" fmla="*/ 0 h 37"/>
                <a:gd name="T6" fmla="*/ 0 60000 65536"/>
                <a:gd name="T7" fmla="*/ 0 60000 65536"/>
                <a:gd name="T8" fmla="*/ 0 60000 65536"/>
                <a:gd name="T9" fmla="*/ 0 w 164"/>
                <a:gd name="T10" fmla="*/ 0 h 37"/>
                <a:gd name="T11" fmla="*/ 164 w 164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" h="37">
                  <a:moveTo>
                    <a:pt x="0" y="0"/>
                  </a:moveTo>
                  <a:lnTo>
                    <a:pt x="81" y="37"/>
                  </a:lnTo>
                  <a:lnTo>
                    <a:pt x="16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116"/>
            <p:cNvSpPr>
              <a:spLocks/>
            </p:cNvSpPr>
            <p:nvPr/>
          </p:nvSpPr>
          <p:spPr bwMode="auto">
            <a:xfrm>
              <a:off x="4414" y="2228"/>
              <a:ext cx="205" cy="46"/>
            </a:xfrm>
            <a:custGeom>
              <a:avLst/>
              <a:gdLst>
                <a:gd name="T0" fmla="*/ 0 w 181"/>
                <a:gd name="T1" fmla="*/ 2 h 41"/>
                <a:gd name="T2" fmla="*/ 8100 w 181"/>
                <a:gd name="T3" fmla="*/ 2589 h 41"/>
                <a:gd name="T4" fmla="*/ 16091 w 181"/>
                <a:gd name="T5" fmla="*/ 0 h 41"/>
                <a:gd name="T6" fmla="*/ 0 60000 65536"/>
                <a:gd name="T7" fmla="*/ 0 60000 65536"/>
                <a:gd name="T8" fmla="*/ 0 60000 65536"/>
                <a:gd name="T9" fmla="*/ 0 w 181"/>
                <a:gd name="T10" fmla="*/ 0 h 41"/>
                <a:gd name="T11" fmla="*/ 181 w 18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41">
                  <a:moveTo>
                    <a:pt x="0" y="2"/>
                  </a:moveTo>
                  <a:lnTo>
                    <a:pt x="91" y="41"/>
                  </a:lnTo>
                  <a:lnTo>
                    <a:pt x="18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0" name="Group 104"/>
          <p:cNvGrpSpPr>
            <a:grpSpLocks/>
          </p:cNvGrpSpPr>
          <p:nvPr/>
        </p:nvGrpSpPr>
        <p:grpSpPr bwMode="auto">
          <a:xfrm>
            <a:off x="6064250" y="5805488"/>
            <a:ext cx="98425" cy="363537"/>
            <a:chOff x="4404" y="1639"/>
            <a:chExt cx="224" cy="594"/>
          </a:xfrm>
        </p:grpSpPr>
        <p:sp>
          <p:nvSpPr>
            <p:cNvPr id="11387" name="Freeform 105"/>
            <p:cNvSpPr>
              <a:spLocks/>
            </p:cNvSpPr>
            <p:nvPr/>
          </p:nvSpPr>
          <p:spPr bwMode="auto">
            <a:xfrm>
              <a:off x="4497" y="1664"/>
              <a:ext cx="40" cy="61"/>
            </a:xfrm>
            <a:custGeom>
              <a:avLst/>
              <a:gdLst>
                <a:gd name="T0" fmla="*/ 277 w 36"/>
                <a:gd name="T1" fmla="*/ 777 h 54"/>
                <a:gd name="T2" fmla="*/ 793 w 36"/>
                <a:gd name="T3" fmla="*/ 0 h 54"/>
                <a:gd name="T4" fmla="*/ 1343 w 36"/>
                <a:gd name="T5" fmla="*/ 777 h 54"/>
                <a:gd name="T6" fmla="*/ 1556 w 36"/>
                <a:gd name="T7" fmla="*/ 3502 h 54"/>
                <a:gd name="T8" fmla="*/ 793 w 36"/>
                <a:gd name="T9" fmla="*/ 4360 h 54"/>
                <a:gd name="T10" fmla="*/ 0 w 36"/>
                <a:gd name="T11" fmla="*/ 3502 h 54"/>
                <a:gd name="T12" fmla="*/ 277 w 36"/>
                <a:gd name="T13" fmla="*/ 77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6" y="10"/>
                  </a:moveTo>
                  <a:lnTo>
                    <a:pt x="18" y="0"/>
                  </a:lnTo>
                  <a:lnTo>
                    <a:pt x="30" y="10"/>
                  </a:lnTo>
                  <a:lnTo>
                    <a:pt x="36" y="44"/>
                  </a:lnTo>
                  <a:lnTo>
                    <a:pt x="18" y="54"/>
                  </a:lnTo>
                  <a:lnTo>
                    <a:pt x="0" y="44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106"/>
            <p:cNvSpPr>
              <a:spLocks/>
            </p:cNvSpPr>
            <p:nvPr/>
          </p:nvSpPr>
          <p:spPr bwMode="auto">
            <a:xfrm>
              <a:off x="4404" y="2132"/>
              <a:ext cx="224" cy="50"/>
            </a:xfrm>
            <a:custGeom>
              <a:avLst/>
              <a:gdLst>
                <a:gd name="T0" fmla="*/ 0 w 198"/>
                <a:gd name="T1" fmla="*/ 4426 h 44"/>
                <a:gd name="T2" fmla="*/ 8497 w 198"/>
                <a:gd name="T3" fmla="*/ 0 h 44"/>
                <a:gd name="T4" fmla="*/ 16798 w 198"/>
                <a:gd name="T5" fmla="*/ 4426 h 44"/>
                <a:gd name="T6" fmla="*/ 0 60000 65536"/>
                <a:gd name="T7" fmla="*/ 0 60000 65536"/>
                <a:gd name="T8" fmla="*/ 0 60000 65536"/>
                <a:gd name="T9" fmla="*/ 0 w 198"/>
                <a:gd name="T10" fmla="*/ 0 h 44"/>
                <a:gd name="T11" fmla="*/ 198 w 198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44">
                  <a:moveTo>
                    <a:pt x="0" y="44"/>
                  </a:moveTo>
                  <a:lnTo>
                    <a:pt x="100" y="0"/>
                  </a:lnTo>
                  <a:lnTo>
                    <a:pt x="198" y="4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107"/>
            <p:cNvSpPr>
              <a:spLocks/>
            </p:cNvSpPr>
            <p:nvPr/>
          </p:nvSpPr>
          <p:spPr bwMode="auto">
            <a:xfrm>
              <a:off x="4404" y="1639"/>
              <a:ext cx="224" cy="594"/>
            </a:xfrm>
            <a:custGeom>
              <a:avLst/>
              <a:gdLst>
                <a:gd name="T0" fmla="*/ 8497 w 198"/>
                <a:gd name="T1" fmla="*/ 0 h 526"/>
                <a:gd name="T2" fmla="*/ 8497 w 198"/>
                <a:gd name="T3" fmla="*/ 41867 h 526"/>
                <a:gd name="T4" fmla="*/ 0 w 198"/>
                <a:gd name="T5" fmla="*/ 38188 h 526"/>
                <a:gd name="T6" fmla="*/ 8497 w 198"/>
                <a:gd name="T7" fmla="*/ 0 h 526"/>
                <a:gd name="T8" fmla="*/ 16798 w 198"/>
                <a:gd name="T9" fmla="*/ 38188 h 526"/>
                <a:gd name="T10" fmla="*/ 8497 w 198"/>
                <a:gd name="T11" fmla="*/ 41867 h 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526"/>
                <a:gd name="T20" fmla="*/ 198 w 198"/>
                <a:gd name="T21" fmla="*/ 526 h 5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526">
                  <a:moveTo>
                    <a:pt x="100" y="0"/>
                  </a:moveTo>
                  <a:lnTo>
                    <a:pt x="100" y="526"/>
                  </a:lnTo>
                  <a:lnTo>
                    <a:pt x="0" y="481"/>
                  </a:lnTo>
                  <a:lnTo>
                    <a:pt x="100" y="0"/>
                  </a:lnTo>
                  <a:lnTo>
                    <a:pt x="198" y="481"/>
                  </a:lnTo>
                  <a:lnTo>
                    <a:pt x="100" y="5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108"/>
            <p:cNvSpPr>
              <a:spLocks/>
            </p:cNvSpPr>
            <p:nvPr/>
          </p:nvSpPr>
          <p:spPr bwMode="auto">
            <a:xfrm>
              <a:off x="4489" y="1774"/>
              <a:ext cx="56" cy="14"/>
            </a:xfrm>
            <a:custGeom>
              <a:avLst/>
              <a:gdLst>
                <a:gd name="T0" fmla="*/ 0 w 50"/>
                <a:gd name="T1" fmla="*/ 0 h 12"/>
                <a:gd name="T2" fmla="*/ 1466 w 50"/>
                <a:gd name="T3" fmla="*/ 3089 h 12"/>
                <a:gd name="T4" fmla="*/ 3024 w 50"/>
                <a:gd name="T5" fmla="*/ 0 h 12"/>
                <a:gd name="T6" fmla="*/ 0 60000 65536"/>
                <a:gd name="T7" fmla="*/ 0 60000 65536"/>
                <a:gd name="T8" fmla="*/ 0 60000 65536"/>
                <a:gd name="T9" fmla="*/ 0 w 50"/>
                <a:gd name="T10" fmla="*/ 0 h 12"/>
                <a:gd name="T11" fmla="*/ 50 w 5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2">
                  <a:moveTo>
                    <a:pt x="0" y="0"/>
                  </a:moveTo>
                  <a:lnTo>
                    <a:pt x="25" y="12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Freeform 109"/>
            <p:cNvSpPr>
              <a:spLocks/>
            </p:cNvSpPr>
            <p:nvPr/>
          </p:nvSpPr>
          <p:spPr bwMode="auto">
            <a:xfrm>
              <a:off x="4480" y="1822"/>
              <a:ext cx="72" cy="14"/>
            </a:xfrm>
            <a:custGeom>
              <a:avLst/>
              <a:gdLst>
                <a:gd name="T0" fmla="*/ 0 w 64"/>
                <a:gd name="T1" fmla="*/ 0 h 13"/>
                <a:gd name="T2" fmla="*/ 2259 w 64"/>
                <a:gd name="T3" fmla="*/ 176 h 13"/>
                <a:gd name="T4" fmla="*/ 4409 w 64"/>
                <a:gd name="T5" fmla="*/ 0 h 13"/>
                <a:gd name="T6" fmla="*/ 0 60000 65536"/>
                <a:gd name="T7" fmla="*/ 0 60000 65536"/>
                <a:gd name="T8" fmla="*/ 0 60000 65536"/>
                <a:gd name="T9" fmla="*/ 0 w 64"/>
                <a:gd name="T10" fmla="*/ 0 h 13"/>
                <a:gd name="T11" fmla="*/ 64 w 6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13">
                  <a:moveTo>
                    <a:pt x="0" y="0"/>
                  </a:moveTo>
                  <a:lnTo>
                    <a:pt x="33" y="13"/>
                  </a:lnTo>
                  <a:lnTo>
                    <a:pt x="6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110"/>
            <p:cNvSpPr>
              <a:spLocks/>
            </p:cNvSpPr>
            <p:nvPr/>
          </p:nvSpPr>
          <p:spPr bwMode="auto">
            <a:xfrm>
              <a:off x="4470" y="1865"/>
              <a:ext cx="92" cy="21"/>
            </a:xfrm>
            <a:custGeom>
              <a:avLst/>
              <a:gdLst>
                <a:gd name="T0" fmla="*/ 0 w 82"/>
                <a:gd name="T1" fmla="*/ 0 h 19"/>
                <a:gd name="T2" fmla="*/ 2611 w 82"/>
                <a:gd name="T3" fmla="*/ 693 h 19"/>
                <a:gd name="T4" fmla="*/ 5163 w 82"/>
                <a:gd name="T5" fmla="*/ 0 h 19"/>
                <a:gd name="T6" fmla="*/ 0 60000 65536"/>
                <a:gd name="T7" fmla="*/ 0 60000 65536"/>
                <a:gd name="T8" fmla="*/ 0 60000 65536"/>
                <a:gd name="T9" fmla="*/ 0 w 82"/>
                <a:gd name="T10" fmla="*/ 0 h 19"/>
                <a:gd name="T11" fmla="*/ 82 w 82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9">
                  <a:moveTo>
                    <a:pt x="0" y="0"/>
                  </a:moveTo>
                  <a:lnTo>
                    <a:pt x="42" y="19"/>
                  </a:lnTo>
                  <a:lnTo>
                    <a:pt x="8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111"/>
            <p:cNvSpPr>
              <a:spLocks/>
            </p:cNvSpPr>
            <p:nvPr/>
          </p:nvSpPr>
          <p:spPr bwMode="auto">
            <a:xfrm>
              <a:off x="4463" y="1910"/>
              <a:ext cx="111" cy="25"/>
            </a:xfrm>
            <a:custGeom>
              <a:avLst/>
              <a:gdLst>
                <a:gd name="T0" fmla="*/ 0 w 98"/>
                <a:gd name="T1" fmla="*/ 0 h 22"/>
                <a:gd name="T2" fmla="*/ 4193 w 98"/>
                <a:gd name="T3" fmla="*/ 2176 h 22"/>
                <a:gd name="T4" fmla="*/ 8668 w 98"/>
                <a:gd name="T5" fmla="*/ 0 h 22"/>
                <a:gd name="T6" fmla="*/ 0 60000 65536"/>
                <a:gd name="T7" fmla="*/ 0 60000 65536"/>
                <a:gd name="T8" fmla="*/ 0 60000 65536"/>
                <a:gd name="T9" fmla="*/ 0 w 98"/>
                <a:gd name="T10" fmla="*/ 0 h 22"/>
                <a:gd name="T11" fmla="*/ 98 w 9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22">
                  <a:moveTo>
                    <a:pt x="0" y="0"/>
                  </a:moveTo>
                  <a:lnTo>
                    <a:pt x="48" y="22"/>
                  </a:lnTo>
                  <a:lnTo>
                    <a:pt x="9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112"/>
            <p:cNvSpPr>
              <a:spLocks/>
            </p:cNvSpPr>
            <p:nvPr/>
          </p:nvSpPr>
          <p:spPr bwMode="auto">
            <a:xfrm>
              <a:off x="4452" y="1956"/>
              <a:ext cx="131" cy="28"/>
            </a:xfrm>
            <a:custGeom>
              <a:avLst/>
              <a:gdLst>
                <a:gd name="T0" fmla="*/ 0 w 116"/>
                <a:gd name="T1" fmla="*/ 0 h 25"/>
                <a:gd name="T2" fmla="*/ 4697 w 116"/>
                <a:gd name="T3" fmla="*/ 1466 h 25"/>
                <a:gd name="T4" fmla="*/ 9259 w 116"/>
                <a:gd name="T5" fmla="*/ 0 h 25"/>
                <a:gd name="T6" fmla="*/ 0 60000 65536"/>
                <a:gd name="T7" fmla="*/ 0 60000 65536"/>
                <a:gd name="T8" fmla="*/ 0 60000 65536"/>
                <a:gd name="T9" fmla="*/ 0 w 116"/>
                <a:gd name="T10" fmla="*/ 0 h 25"/>
                <a:gd name="T11" fmla="*/ 116 w 116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5">
                  <a:moveTo>
                    <a:pt x="0" y="0"/>
                  </a:moveTo>
                  <a:lnTo>
                    <a:pt x="58" y="25"/>
                  </a:lnTo>
                  <a:lnTo>
                    <a:pt x="11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113"/>
            <p:cNvSpPr>
              <a:spLocks/>
            </p:cNvSpPr>
            <p:nvPr/>
          </p:nvSpPr>
          <p:spPr bwMode="auto">
            <a:xfrm>
              <a:off x="4442" y="1999"/>
              <a:ext cx="149" cy="35"/>
            </a:xfrm>
            <a:custGeom>
              <a:avLst/>
              <a:gdLst>
                <a:gd name="T0" fmla="*/ 0 w 131"/>
                <a:gd name="T1" fmla="*/ 2 h 31"/>
                <a:gd name="T2" fmla="*/ 6776 w 131"/>
                <a:gd name="T3" fmla="*/ 2461 h 31"/>
                <a:gd name="T4" fmla="*/ 13436 w 131"/>
                <a:gd name="T5" fmla="*/ 0 h 31"/>
                <a:gd name="T6" fmla="*/ 0 60000 65536"/>
                <a:gd name="T7" fmla="*/ 0 60000 65536"/>
                <a:gd name="T8" fmla="*/ 0 60000 65536"/>
                <a:gd name="T9" fmla="*/ 0 w 131"/>
                <a:gd name="T10" fmla="*/ 0 h 31"/>
                <a:gd name="T11" fmla="*/ 131 w 131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31">
                  <a:moveTo>
                    <a:pt x="0" y="2"/>
                  </a:moveTo>
                  <a:lnTo>
                    <a:pt x="66" y="31"/>
                  </a:lnTo>
                  <a:lnTo>
                    <a:pt x="13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114"/>
            <p:cNvSpPr>
              <a:spLocks/>
            </p:cNvSpPr>
            <p:nvPr/>
          </p:nvSpPr>
          <p:spPr bwMode="auto">
            <a:xfrm>
              <a:off x="4432" y="2047"/>
              <a:ext cx="168" cy="37"/>
            </a:xfrm>
            <a:custGeom>
              <a:avLst/>
              <a:gdLst>
                <a:gd name="T0" fmla="*/ 0 w 148"/>
                <a:gd name="T1" fmla="*/ 0 h 33"/>
                <a:gd name="T2" fmla="*/ 7200 w 148"/>
                <a:gd name="T3" fmla="*/ 2016 h 33"/>
                <a:gd name="T4" fmla="*/ 14220 w 148"/>
                <a:gd name="T5" fmla="*/ 0 h 33"/>
                <a:gd name="T6" fmla="*/ 0 60000 65536"/>
                <a:gd name="T7" fmla="*/ 0 60000 65536"/>
                <a:gd name="T8" fmla="*/ 0 60000 65536"/>
                <a:gd name="T9" fmla="*/ 0 w 148"/>
                <a:gd name="T10" fmla="*/ 0 h 33"/>
                <a:gd name="T11" fmla="*/ 148 w 148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33">
                  <a:moveTo>
                    <a:pt x="0" y="0"/>
                  </a:moveTo>
                  <a:lnTo>
                    <a:pt x="75" y="33"/>
                  </a:lnTo>
                  <a:lnTo>
                    <a:pt x="1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115"/>
            <p:cNvSpPr>
              <a:spLocks/>
            </p:cNvSpPr>
            <p:nvPr/>
          </p:nvSpPr>
          <p:spPr bwMode="auto">
            <a:xfrm>
              <a:off x="4425" y="2091"/>
              <a:ext cx="186" cy="41"/>
            </a:xfrm>
            <a:custGeom>
              <a:avLst/>
              <a:gdLst>
                <a:gd name="T0" fmla="*/ 0 w 164"/>
                <a:gd name="T1" fmla="*/ 0 h 37"/>
                <a:gd name="T2" fmla="*/ 7501 w 164"/>
                <a:gd name="T3" fmla="*/ 1473 h 37"/>
                <a:gd name="T4" fmla="*/ 15188 w 164"/>
                <a:gd name="T5" fmla="*/ 0 h 37"/>
                <a:gd name="T6" fmla="*/ 0 60000 65536"/>
                <a:gd name="T7" fmla="*/ 0 60000 65536"/>
                <a:gd name="T8" fmla="*/ 0 60000 65536"/>
                <a:gd name="T9" fmla="*/ 0 w 164"/>
                <a:gd name="T10" fmla="*/ 0 h 37"/>
                <a:gd name="T11" fmla="*/ 164 w 164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" h="37">
                  <a:moveTo>
                    <a:pt x="0" y="0"/>
                  </a:moveTo>
                  <a:lnTo>
                    <a:pt x="81" y="37"/>
                  </a:lnTo>
                  <a:lnTo>
                    <a:pt x="16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116"/>
            <p:cNvSpPr>
              <a:spLocks/>
            </p:cNvSpPr>
            <p:nvPr/>
          </p:nvSpPr>
          <p:spPr bwMode="auto">
            <a:xfrm>
              <a:off x="4414" y="2136"/>
              <a:ext cx="205" cy="46"/>
            </a:xfrm>
            <a:custGeom>
              <a:avLst/>
              <a:gdLst>
                <a:gd name="T0" fmla="*/ 0 w 181"/>
                <a:gd name="T1" fmla="*/ 2 h 41"/>
                <a:gd name="T2" fmla="*/ 8100 w 181"/>
                <a:gd name="T3" fmla="*/ 2589 h 41"/>
                <a:gd name="T4" fmla="*/ 16091 w 181"/>
                <a:gd name="T5" fmla="*/ 0 h 41"/>
                <a:gd name="T6" fmla="*/ 0 60000 65536"/>
                <a:gd name="T7" fmla="*/ 0 60000 65536"/>
                <a:gd name="T8" fmla="*/ 0 60000 65536"/>
                <a:gd name="T9" fmla="*/ 0 w 181"/>
                <a:gd name="T10" fmla="*/ 0 h 41"/>
                <a:gd name="T11" fmla="*/ 181 w 18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41">
                  <a:moveTo>
                    <a:pt x="0" y="2"/>
                  </a:moveTo>
                  <a:lnTo>
                    <a:pt x="91" y="41"/>
                  </a:lnTo>
                  <a:lnTo>
                    <a:pt x="18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1" name="Freeform 346"/>
          <p:cNvSpPr>
            <a:spLocks/>
          </p:cNvSpPr>
          <p:nvPr/>
        </p:nvSpPr>
        <p:spPr bwMode="auto">
          <a:xfrm rot="-785645">
            <a:off x="5199063" y="5894388"/>
            <a:ext cx="893762" cy="103187"/>
          </a:xfrm>
          <a:custGeom>
            <a:avLst/>
            <a:gdLst>
              <a:gd name="T0" fmla="*/ 0 w 730"/>
              <a:gd name="T1" fmla="*/ 0 h 112"/>
              <a:gd name="T2" fmla="*/ 2147483647 w 730"/>
              <a:gd name="T3" fmla="*/ 2147483647 h 112"/>
              <a:gd name="T4" fmla="*/ 2147483647 w 730"/>
              <a:gd name="T5" fmla="*/ 2147483647 h 112"/>
              <a:gd name="T6" fmla="*/ 0 60000 65536"/>
              <a:gd name="T7" fmla="*/ 0 60000 65536"/>
              <a:gd name="T8" fmla="*/ 0 60000 65536"/>
              <a:gd name="T9" fmla="*/ 0 w 730"/>
              <a:gd name="T10" fmla="*/ 0 h 112"/>
              <a:gd name="T11" fmla="*/ 730 w 73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112">
                <a:moveTo>
                  <a:pt x="0" y="0"/>
                </a:moveTo>
                <a:cubicBezTo>
                  <a:pt x="115" y="55"/>
                  <a:pt x="230" y="110"/>
                  <a:pt x="352" y="111"/>
                </a:cubicBezTo>
                <a:cubicBezTo>
                  <a:pt x="474" y="112"/>
                  <a:pt x="602" y="60"/>
                  <a:pt x="730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82" name="Group 104"/>
          <p:cNvGrpSpPr>
            <a:grpSpLocks/>
          </p:cNvGrpSpPr>
          <p:nvPr/>
        </p:nvGrpSpPr>
        <p:grpSpPr bwMode="auto">
          <a:xfrm>
            <a:off x="6654800" y="5321300"/>
            <a:ext cx="100013" cy="366713"/>
            <a:chOff x="4404" y="1639"/>
            <a:chExt cx="224" cy="594"/>
          </a:xfrm>
        </p:grpSpPr>
        <p:sp>
          <p:nvSpPr>
            <p:cNvPr id="11375" name="Freeform 105"/>
            <p:cNvSpPr>
              <a:spLocks/>
            </p:cNvSpPr>
            <p:nvPr/>
          </p:nvSpPr>
          <p:spPr bwMode="auto">
            <a:xfrm>
              <a:off x="4497" y="1664"/>
              <a:ext cx="40" cy="61"/>
            </a:xfrm>
            <a:custGeom>
              <a:avLst/>
              <a:gdLst>
                <a:gd name="T0" fmla="*/ 277 w 36"/>
                <a:gd name="T1" fmla="*/ 777 h 54"/>
                <a:gd name="T2" fmla="*/ 793 w 36"/>
                <a:gd name="T3" fmla="*/ 0 h 54"/>
                <a:gd name="T4" fmla="*/ 1343 w 36"/>
                <a:gd name="T5" fmla="*/ 777 h 54"/>
                <a:gd name="T6" fmla="*/ 1556 w 36"/>
                <a:gd name="T7" fmla="*/ 3502 h 54"/>
                <a:gd name="T8" fmla="*/ 793 w 36"/>
                <a:gd name="T9" fmla="*/ 4360 h 54"/>
                <a:gd name="T10" fmla="*/ 0 w 36"/>
                <a:gd name="T11" fmla="*/ 3502 h 54"/>
                <a:gd name="T12" fmla="*/ 277 w 36"/>
                <a:gd name="T13" fmla="*/ 77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6" y="10"/>
                  </a:moveTo>
                  <a:lnTo>
                    <a:pt x="18" y="0"/>
                  </a:lnTo>
                  <a:lnTo>
                    <a:pt x="30" y="10"/>
                  </a:lnTo>
                  <a:lnTo>
                    <a:pt x="36" y="44"/>
                  </a:lnTo>
                  <a:lnTo>
                    <a:pt x="18" y="54"/>
                  </a:lnTo>
                  <a:lnTo>
                    <a:pt x="0" y="44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106"/>
            <p:cNvSpPr>
              <a:spLocks/>
            </p:cNvSpPr>
            <p:nvPr/>
          </p:nvSpPr>
          <p:spPr bwMode="auto">
            <a:xfrm>
              <a:off x="4404" y="2132"/>
              <a:ext cx="224" cy="50"/>
            </a:xfrm>
            <a:custGeom>
              <a:avLst/>
              <a:gdLst>
                <a:gd name="T0" fmla="*/ 0 w 198"/>
                <a:gd name="T1" fmla="*/ 4426 h 44"/>
                <a:gd name="T2" fmla="*/ 8497 w 198"/>
                <a:gd name="T3" fmla="*/ 0 h 44"/>
                <a:gd name="T4" fmla="*/ 16798 w 198"/>
                <a:gd name="T5" fmla="*/ 4426 h 44"/>
                <a:gd name="T6" fmla="*/ 0 60000 65536"/>
                <a:gd name="T7" fmla="*/ 0 60000 65536"/>
                <a:gd name="T8" fmla="*/ 0 60000 65536"/>
                <a:gd name="T9" fmla="*/ 0 w 198"/>
                <a:gd name="T10" fmla="*/ 0 h 44"/>
                <a:gd name="T11" fmla="*/ 198 w 198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44">
                  <a:moveTo>
                    <a:pt x="0" y="44"/>
                  </a:moveTo>
                  <a:lnTo>
                    <a:pt x="100" y="0"/>
                  </a:lnTo>
                  <a:lnTo>
                    <a:pt x="198" y="4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107"/>
            <p:cNvSpPr>
              <a:spLocks/>
            </p:cNvSpPr>
            <p:nvPr/>
          </p:nvSpPr>
          <p:spPr bwMode="auto">
            <a:xfrm>
              <a:off x="4404" y="1639"/>
              <a:ext cx="224" cy="594"/>
            </a:xfrm>
            <a:custGeom>
              <a:avLst/>
              <a:gdLst>
                <a:gd name="T0" fmla="*/ 8497 w 198"/>
                <a:gd name="T1" fmla="*/ 0 h 526"/>
                <a:gd name="T2" fmla="*/ 8497 w 198"/>
                <a:gd name="T3" fmla="*/ 41867 h 526"/>
                <a:gd name="T4" fmla="*/ 0 w 198"/>
                <a:gd name="T5" fmla="*/ 38188 h 526"/>
                <a:gd name="T6" fmla="*/ 8497 w 198"/>
                <a:gd name="T7" fmla="*/ 0 h 526"/>
                <a:gd name="T8" fmla="*/ 16798 w 198"/>
                <a:gd name="T9" fmla="*/ 38188 h 526"/>
                <a:gd name="T10" fmla="*/ 8497 w 198"/>
                <a:gd name="T11" fmla="*/ 41867 h 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526"/>
                <a:gd name="T20" fmla="*/ 198 w 198"/>
                <a:gd name="T21" fmla="*/ 526 h 5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526">
                  <a:moveTo>
                    <a:pt x="100" y="0"/>
                  </a:moveTo>
                  <a:lnTo>
                    <a:pt x="100" y="526"/>
                  </a:lnTo>
                  <a:lnTo>
                    <a:pt x="0" y="481"/>
                  </a:lnTo>
                  <a:lnTo>
                    <a:pt x="100" y="0"/>
                  </a:lnTo>
                  <a:lnTo>
                    <a:pt x="198" y="481"/>
                  </a:lnTo>
                  <a:lnTo>
                    <a:pt x="100" y="5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108"/>
            <p:cNvSpPr>
              <a:spLocks/>
            </p:cNvSpPr>
            <p:nvPr/>
          </p:nvSpPr>
          <p:spPr bwMode="auto">
            <a:xfrm>
              <a:off x="4489" y="1774"/>
              <a:ext cx="56" cy="14"/>
            </a:xfrm>
            <a:custGeom>
              <a:avLst/>
              <a:gdLst>
                <a:gd name="T0" fmla="*/ 0 w 50"/>
                <a:gd name="T1" fmla="*/ 0 h 12"/>
                <a:gd name="T2" fmla="*/ 1466 w 50"/>
                <a:gd name="T3" fmla="*/ 3089 h 12"/>
                <a:gd name="T4" fmla="*/ 3024 w 50"/>
                <a:gd name="T5" fmla="*/ 0 h 12"/>
                <a:gd name="T6" fmla="*/ 0 60000 65536"/>
                <a:gd name="T7" fmla="*/ 0 60000 65536"/>
                <a:gd name="T8" fmla="*/ 0 60000 65536"/>
                <a:gd name="T9" fmla="*/ 0 w 50"/>
                <a:gd name="T10" fmla="*/ 0 h 12"/>
                <a:gd name="T11" fmla="*/ 50 w 5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2">
                  <a:moveTo>
                    <a:pt x="0" y="0"/>
                  </a:moveTo>
                  <a:lnTo>
                    <a:pt x="25" y="12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109"/>
            <p:cNvSpPr>
              <a:spLocks/>
            </p:cNvSpPr>
            <p:nvPr/>
          </p:nvSpPr>
          <p:spPr bwMode="auto">
            <a:xfrm>
              <a:off x="4480" y="1822"/>
              <a:ext cx="72" cy="14"/>
            </a:xfrm>
            <a:custGeom>
              <a:avLst/>
              <a:gdLst>
                <a:gd name="T0" fmla="*/ 0 w 64"/>
                <a:gd name="T1" fmla="*/ 0 h 13"/>
                <a:gd name="T2" fmla="*/ 2259 w 64"/>
                <a:gd name="T3" fmla="*/ 176 h 13"/>
                <a:gd name="T4" fmla="*/ 4409 w 64"/>
                <a:gd name="T5" fmla="*/ 0 h 13"/>
                <a:gd name="T6" fmla="*/ 0 60000 65536"/>
                <a:gd name="T7" fmla="*/ 0 60000 65536"/>
                <a:gd name="T8" fmla="*/ 0 60000 65536"/>
                <a:gd name="T9" fmla="*/ 0 w 64"/>
                <a:gd name="T10" fmla="*/ 0 h 13"/>
                <a:gd name="T11" fmla="*/ 64 w 6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13">
                  <a:moveTo>
                    <a:pt x="0" y="0"/>
                  </a:moveTo>
                  <a:lnTo>
                    <a:pt x="33" y="13"/>
                  </a:lnTo>
                  <a:lnTo>
                    <a:pt x="6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110"/>
            <p:cNvSpPr>
              <a:spLocks/>
            </p:cNvSpPr>
            <p:nvPr/>
          </p:nvSpPr>
          <p:spPr bwMode="auto">
            <a:xfrm>
              <a:off x="4470" y="1865"/>
              <a:ext cx="92" cy="21"/>
            </a:xfrm>
            <a:custGeom>
              <a:avLst/>
              <a:gdLst>
                <a:gd name="T0" fmla="*/ 0 w 82"/>
                <a:gd name="T1" fmla="*/ 0 h 19"/>
                <a:gd name="T2" fmla="*/ 2611 w 82"/>
                <a:gd name="T3" fmla="*/ 693 h 19"/>
                <a:gd name="T4" fmla="*/ 5163 w 82"/>
                <a:gd name="T5" fmla="*/ 0 h 19"/>
                <a:gd name="T6" fmla="*/ 0 60000 65536"/>
                <a:gd name="T7" fmla="*/ 0 60000 65536"/>
                <a:gd name="T8" fmla="*/ 0 60000 65536"/>
                <a:gd name="T9" fmla="*/ 0 w 82"/>
                <a:gd name="T10" fmla="*/ 0 h 19"/>
                <a:gd name="T11" fmla="*/ 82 w 82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9">
                  <a:moveTo>
                    <a:pt x="0" y="0"/>
                  </a:moveTo>
                  <a:lnTo>
                    <a:pt x="42" y="19"/>
                  </a:lnTo>
                  <a:lnTo>
                    <a:pt x="8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111"/>
            <p:cNvSpPr>
              <a:spLocks/>
            </p:cNvSpPr>
            <p:nvPr/>
          </p:nvSpPr>
          <p:spPr bwMode="auto">
            <a:xfrm>
              <a:off x="4463" y="1910"/>
              <a:ext cx="111" cy="25"/>
            </a:xfrm>
            <a:custGeom>
              <a:avLst/>
              <a:gdLst>
                <a:gd name="T0" fmla="*/ 0 w 98"/>
                <a:gd name="T1" fmla="*/ 0 h 22"/>
                <a:gd name="T2" fmla="*/ 4193 w 98"/>
                <a:gd name="T3" fmla="*/ 2176 h 22"/>
                <a:gd name="T4" fmla="*/ 8668 w 98"/>
                <a:gd name="T5" fmla="*/ 0 h 22"/>
                <a:gd name="T6" fmla="*/ 0 60000 65536"/>
                <a:gd name="T7" fmla="*/ 0 60000 65536"/>
                <a:gd name="T8" fmla="*/ 0 60000 65536"/>
                <a:gd name="T9" fmla="*/ 0 w 98"/>
                <a:gd name="T10" fmla="*/ 0 h 22"/>
                <a:gd name="T11" fmla="*/ 98 w 9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22">
                  <a:moveTo>
                    <a:pt x="0" y="0"/>
                  </a:moveTo>
                  <a:lnTo>
                    <a:pt x="48" y="22"/>
                  </a:lnTo>
                  <a:lnTo>
                    <a:pt x="9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Freeform 112"/>
            <p:cNvSpPr>
              <a:spLocks/>
            </p:cNvSpPr>
            <p:nvPr/>
          </p:nvSpPr>
          <p:spPr bwMode="auto">
            <a:xfrm>
              <a:off x="4452" y="1956"/>
              <a:ext cx="131" cy="28"/>
            </a:xfrm>
            <a:custGeom>
              <a:avLst/>
              <a:gdLst>
                <a:gd name="T0" fmla="*/ 0 w 116"/>
                <a:gd name="T1" fmla="*/ 0 h 25"/>
                <a:gd name="T2" fmla="*/ 4697 w 116"/>
                <a:gd name="T3" fmla="*/ 1466 h 25"/>
                <a:gd name="T4" fmla="*/ 9259 w 116"/>
                <a:gd name="T5" fmla="*/ 0 h 25"/>
                <a:gd name="T6" fmla="*/ 0 60000 65536"/>
                <a:gd name="T7" fmla="*/ 0 60000 65536"/>
                <a:gd name="T8" fmla="*/ 0 60000 65536"/>
                <a:gd name="T9" fmla="*/ 0 w 116"/>
                <a:gd name="T10" fmla="*/ 0 h 25"/>
                <a:gd name="T11" fmla="*/ 116 w 116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5">
                  <a:moveTo>
                    <a:pt x="0" y="0"/>
                  </a:moveTo>
                  <a:lnTo>
                    <a:pt x="58" y="25"/>
                  </a:lnTo>
                  <a:lnTo>
                    <a:pt x="11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113"/>
            <p:cNvSpPr>
              <a:spLocks/>
            </p:cNvSpPr>
            <p:nvPr/>
          </p:nvSpPr>
          <p:spPr bwMode="auto">
            <a:xfrm>
              <a:off x="4442" y="1999"/>
              <a:ext cx="149" cy="35"/>
            </a:xfrm>
            <a:custGeom>
              <a:avLst/>
              <a:gdLst>
                <a:gd name="T0" fmla="*/ 0 w 131"/>
                <a:gd name="T1" fmla="*/ 2 h 31"/>
                <a:gd name="T2" fmla="*/ 6776 w 131"/>
                <a:gd name="T3" fmla="*/ 2461 h 31"/>
                <a:gd name="T4" fmla="*/ 13436 w 131"/>
                <a:gd name="T5" fmla="*/ 0 h 31"/>
                <a:gd name="T6" fmla="*/ 0 60000 65536"/>
                <a:gd name="T7" fmla="*/ 0 60000 65536"/>
                <a:gd name="T8" fmla="*/ 0 60000 65536"/>
                <a:gd name="T9" fmla="*/ 0 w 131"/>
                <a:gd name="T10" fmla="*/ 0 h 31"/>
                <a:gd name="T11" fmla="*/ 131 w 131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31">
                  <a:moveTo>
                    <a:pt x="0" y="2"/>
                  </a:moveTo>
                  <a:lnTo>
                    <a:pt x="66" y="31"/>
                  </a:lnTo>
                  <a:lnTo>
                    <a:pt x="13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14"/>
            <p:cNvSpPr>
              <a:spLocks/>
            </p:cNvSpPr>
            <p:nvPr/>
          </p:nvSpPr>
          <p:spPr bwMode="auto">
            <a:xfrm>
              <a:off x="4432" y="2047"/>
              <a:ext cx="168" cy="37"/>
            </a:xfrm>
            <a:custGeom>
              <a:avLst/>
              <a:gdLst>
                <a:gd name="T0" fmla="*/ 0 w 148"/>
                <a:gd name="T1" fmla="*/ 0 h 33"/>
                <a:gd name="T2" fmla="*/ 7200 w 148"/>
                <a:gd name="T3" fmla="*/ 2016 h 33"/>
                <a:gd name="T4" fmla="*/ 14220 w 148"/>
                <a:gd name="T5" fmla="*/ 0 h 33"/>
                <a:gd name="T6" fmla="*/ 0 60000 65536"/>
                <a:gd name="T7" fmla="*/ 0 60000 65536"/>
                <a:gd name="T8" fmla="*/ 0 60000 65536"/>
                <a:gd name="T9" fmla="*/ 0 w 148"/>
                <a:gd name="T10" fmla="*/ 0 h 33"/>
                <a:gd name="T11" fmla="*/ 148 w 148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33">
                  <a:moveTo>
                    <a:pt x="0" y="0"/>
                  </a:moveTo>
                  <a:lnTo>
                    <a:pt x="75" y="33"/>
                  </a:lnTo>
                  <a:lnTo>
                    <a:pt x="1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115"/>
            <p:cNvSpPr>
              <a:spLocks/>
            </p:cNvSpPr>
            <p:nvPr/>
          </p:nvSpPr>
          <p:spPr bwMode="auto">
            <a:xfrm>
              <a:off x="4425" y="2091"/>
              <a:ext cx="186" cy="41"/>
            </a:xfrm>
            <a:custGeom>
              <a:avLst/>
              <a:gdLst>
                <a:gd name="T0" fmla="*/ 0 w 164"/>
                <a:gd name="T1" fmla="*/ 0 h 37"/>
                <a:gd name="T2" fmla="*/ 7501 w 164"/>
                <a:gd name="T3" fmla="*/ 1473 h 37"/>
                <a:gd name="T4" fmla="*/ 15188 w 164"/>
                <a:gd name="T5" fmla="*/ 0 h 37"/>
                <a:gd name="T6" fmla="*/ 0 60000 65536"/>
                <a:gd name="T7" fmla="*/ 0 60000 65536"/>
                <a:gd name="T8" fmla="*/ 0 60000 65536"/>
                <a:gd name="T9" fmla="*/ 0 w 164"/>
                <a:gd name="T10" fmla="*/ 0 h 37"/>
                <a:gd name="T11" fmla="*/ 164 w 164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" h="37">
                  <a:moveTo>
                    <a:pt x="0" y="0"/>
                  </a:moveTo>
                  <a:lnTo>
                    <a:pt x="81" y="37"/>
                  </a:lnTo>
                  <a:lnTo>
                    <a:pt x="16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116"/>
            <p:cNvSpPr>
              <a:spLocks/>
            </p:cNvSpPr>
            <p:nvPr/>
          </p:nvSpPr>
          <p:spPr bwMode="auto">
            <a:xfrm>
              <a:off x="4414" y="2136"/>
              <a:ext cx="205" cy="46"/>
            </a:xfrm>
            <a:custGeom>
              <a:avLst/>
              <a:gdLst>
                <a:gd name="T0" fmla="*/ 0 w 181"/>
                <a:gd name="T1" fmla="*/ 2 h 41"/>
                <a:gd name="T2" fmla="*/ 8100 w 181"/>
                <a:gd name="T3" fmla="*/ 2589 h 41"/>
                <a:gd name="T4" fmla="*/ 16091 w 181"/>
                <a:gd name="T5" fmla="*/ 0 h 41"/>
                <a:gd name="T6" fmla="*/ 0 60000 65536"/>
                <a:gd name="T7" fmla="*/ 0 60000 65536"/>
                <a:gd name="T8" fmla="*/ 0 60000 65536"/>
                <a:gd name="T9" fmla="*/ 0 w 181"/>
                <a:gd name="T10" fmla="*/ 0 h 41"/>
                <a:gd name="T11" fmla="*/ 181 w 18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41">
                  <a:moveTo>
                    <a:pt x="0" y="2"/>
                  </a:moveTo>
                  <a:lnTo>
                    <a:pt x="91" y="41"/>
                  </a:lnTo>
                  <a:lnTo>
                    <a:pt x="18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3" name="Freeform 346"/>
          <p:cNvSpPr>
            <a:spLocks/>
          </p:cNvSpPr>
          <p:nvPr/>
        </p:nvSpPr>
        <p:spPr bwMode="auto">
          <a:xfrm rot="-2357130">
            <a:off x="6027738" y="5549900"/>
            <a:ext cx="795337" cy="103188"/>
          </a:xfrm>
          <a:custGeom>
            <a:avLst/>
            <a:gdLst>
              <a:gd name="T0" fmla="*/ 0 w 730"/>
              <a:gd name="T1" fmla="*/ 0 h 112"/>
              <a:gd name="T2" fmla="*/ 2147483647 w 730"/>
              <a:gd name="T3" fmla="*/ 2147483647 h 112"/>
              <a:gd name="T4" fmla="*/ 2147483647 w 730"/>
              <a:gd name="T5" fmla="*/ 2147483647 h 112"/>
              <a:gd name="T6" fmla="*/ 0 60000 65536"/>
              <a:gd name="T7" fmla="*/ 0 60000 65536"/>
              <a:gd name="T8" fmla="*/ 0 60000 65536"/>
              <a:gd name="T9" fmla="*/ 0 w 730"/>
              <a:gd name="T10" fmla="*/ 0 h 112"/>
              <a:gd name="T11" fmla="*/ 730 w 73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112">
                <a:moveTo>
                  <a:pt x="0" y="0"/>
                </a:moveTo>
                <a:cubicBezTo>
                  <a:pt x="115" y="55"/>
                  <a:pt x="230" y="110"/>
                  <a:pt x="352" y="111"/>
                </a:cubicBezTo>
                <a:cubicBezTo>
                  <a:pt x="474" y="112"/>
                  <a:pt x="602" y="60"/>
                  <a:pt x="730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TextBox 159"/>
          <p:cNvSpPr txBox="1">
            <a:spLocks noChangeArrowheads="1"/>
          </p:cNvSpPr>
          <p:nvPr/>
        </p:nvSpPr>
        <p:spPr bwMode="auto">
          <a:xfrm rot="-5400000">
            <a:off x="796926" y="4414837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chemeClr val="accent1"/>
                </a:solidFill>
              </a:rPr>
              <a:t>REDUNDANT</a:t>
            </a:r>
          </a:p>
          <a:p>
            <a:pPr algn="ctr"/>
            <a:r>
              <a:rPr lang="en-US" sz="1000" b="1">
                <a:solidFill>
                  <a:schemeClr val="accent1"/>
                </a:solidFill>
              </a:rPr>
              <a:t>DIVERSITY</a:t>
            </a:r>
          </a:p>
          <a:p>
            <a:pPr algn="ctr"/>
            <a:r>
              <a:rPr lang="en-US" sz="1000" b="1">
                <a:solidFill>
                  <a:schemeClr val="accent1"/>
                </a:solidFill>
              </a:rPr>
              <a:t>NETWORK</a:t>
            </a:r>
          </a:p>
        </p:txBody>
      </p:sp>
      <p:grpSp>
        <p:nvGrpSpPr>
          <p:cNvPr id="11285" name="Group 104"/>
          <p:cNvGrpSpPr>
            <a:grpSpLocks/>
          </p:cNvGrpSpPr>
          <p:nvPr/>
        </p:nvGrpSpPr>
        <p:grpSpPr bwMode="auto">
          <a:xfrm>
            <a:off x="7280275" y="4830763"/>
            <a:ext cx="100013" cy="366712"/>
            <a:chOff x="4404" y="1639"/>
            <a:chExt cx="224" cy="594"/>
          </a:xfrm>
        </p:grpSpPr>
        <p:sp>
          <p:nvSpPr>
            <p:cNvPr id="11363" name="Freeform 105"/>
            <p:cNvSpPr>
              <a:spLocks/>
            </p:cNvSpPr>
            <p:nvPr/>
          </p:nvSpPr>
          <p:spPr bwMode="auto">
            <a:xfrm>
              <a:off x="4497" y="1664"/>
              <a:ext cx="40" cy="61"/>
            </a:xfrm>
            <a:custGeom>
              <a:avLst/>
              <a:gdLst>
                <a:gd name="T0" fmla="*/ 277 w 36"/>
                <a:gd name="T1" fmla="*/ 777 h 54"/>
                <a:gd name="T2" fmla="*/ 793 w 36"/>
                <a:gd name="T3" fmla="*/ 0 h 54"/>
                <a:gd name="T4" fmla="*/ 1343 w 36"/>
                <a:gd name="T5" fmla="*/ 777 h 54"/>
                <a:gd name="T6" fmla="*/ 1556 w 36"/>
                <a:gd name="T7" fmla="*/ 3502 h 54"/>
                <a:gd name="T8" fmla="*/ 793 w 36"/>
                <a:gd name="T9" fmla="*/ 4360 h 54"/>
                <a:gd name="T10" fmla="*/ 0 w 36"/>
                <a:gd name="T11" fmla="*/ 3502 h 54"/>
                <a:gd name="T12" fmla="*/ 277 w 36"/>
                <a:gd name="T13" fmla="*/ 77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6" y="10"/>
                  </a:moveTo>
                  <a:lnTo>
                    <a:pt x="18" y="0"/>
                  </a:lnTo>
                  <a:lnTo>
                    <a:pt x="30" y="10"/>
                  </a:lnTo>
                  <a:lnTo>
                    <a:pt x="36" y="44"/>
                  </a:lnTo>
                  <a:lnTo>
                    <a:pt x="18" y="54"/>
                  </a:lnTo>
                  <a:lnTo>
                    <a:pt x="0" y="44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106"/>
            <p:cNvSpPr>
              <a:spLocks/>
            </p:cNvSpPr>
            <p:nvPr/>
          </p:nvSpPr>
          <p:spPr bwMode="auto">
            <a:xfrm>
              <a:off x="4404" y="2132"/>
              <a:ext cx="224" cy="50"/>
            </a:xfrm>
            <a:custGeom>
              <a:avLst/>
              <a:gdLst>
                <a:gd name="T0" fmla="*/ 0 w 198"/>
                <a:gd name="T1" fmla="*/ 4426 h 44"/>
                <a:gd name="T2" fmla="*/ 8497 w 198"/>
                <a:gd name="T3" fmla="*/ 0 h 44"/>
                <a:gd name="T4" fmla="*/ 16798 w 198"/>
                <a:gd name="T5" fmla="*/ 4426 h 44"/>
                <a:gd name="T6" fmla="*/ 0 60000 65536"/>
                <a:gd name="T7" fmla="*/ 0 60000 65536"/>
                <a:gd name="T8" fmla="*/ 0 60000 65536"/>
                <a:gd name="T9" fmla="*/ 0 w 198"/>
                <a:gd name="T10" fmla="*/ 0 h 44"/>
                <a:gd name="T11" fmla="*/ 198 w 198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44">
                  <a:moveTo>
                    <a:pt x="0" y="44"/>
                  </a:moveTo>
                  <a:lnTo>
                    <a:pt x="100" y="0"/>
                  </a:lnTo>
                  <a:lnTo>
                    <a:pt x="198" y="4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107"/>
            <p:cNvSpPr>
              <a:spLocks/>
            </p:cNvSpPr>
            <p:nvPr/>
          </p:nvSpPr>
          <p:spPr bwMode="auto">
            <a:xfrm>
              <a:off x="4404" y="1639"/>
              <a:ext cx="224" cy="594"/>
            </a:xfrm>
            <a:custGeom>
              <a:avLst/>
              <a:gdLst>
                <a:gd name="T0" fmla="*/ 8497 w 198"/>
                <a:gd name="T1" fmla="*/ 0 h 526"/>
                <a:gd name="T2" fmla="*/ 8497 w 198"/>
                <a:gd name="T3" fmla="*/ 41867 h 526"/>
                <a:gd name="T4" fmla="*/ 0 w 198"/>
                <a:gd name="T5" fmla="*/ 38188 h 526"/>
                <a:gd name="T6" fmla="*/ 8497 w 198"/>
                <a:gd name="T7" fmla="*/ 0 h 526"/>
                <a:gd name="T8" fmla="*/ 16798 w 198"/>
                <a:gd name="T9" fmla="*/ 38188 h 526"/>
                <a:gd name="T10" fmla="*/ 8497 w 198"/>
                <a:gd name="T11" fmla="*/ 41867 h 5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526"/>
                <a:gd name="T20" fmla="*/ 198 w 198"/>
                <a:gd name="T21" fmla="*/ 526 h 5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526">
                  <a:moveTo>
                    <a:pt x="100" y="0"/>
                  </a:moveTo>
                  <a:lnTo>
                    <a:pt x="100" y="526"/>
                  </a:lnTo>
                  <a:lnTo>
                    <a:pt x="0" y="481"/>
                  </a:lnTo>
                  <a:lnTo>
                    <a:pt x="100" y="0"/>
                  </a:lnTo>
                  <a:lnTo>
                    <a:pt x="198" y="481"/>
                  </a:lnTo>
                  <a:lnTo>
                    <a:pt x="100" y="5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108"/>
            <p:cNvSpPr>
              <a:spLocks/>
            </p:cNvSpPr>
            <p:nvPr/>
          </p:nvSpPr>
          <p:spPr bwMode="auto">
            <a:xfrm>
              <a:off x="4489" y="1774"/>
              <a:ext cx="56" cy="14"/>
            </a:xfrm>
            <a:custGeom>
              <a:avLst/>
              <a:gdLst>
                <a:gd name="T0" fmla="*/ 0 w 50"/>
                <a:gd name="T1" fmla="*/ 0 h 12"/>
                <a:gd name="T2" fmla="*/ 1466 w 50"/>
                <a:gd name="T3" fmla="*/ 3089 h 12"/>
                <a:gd name="T4" fmla="*/ 3024 w 50"/>
                <a:gd name="T5" fmla="*/ 0 h 12"/>
                <a:gd name="T6" fmla="*/ 0 60000 65536"/>
                <a:gd name="T7" fmla="*/ 0 60000 65536"/>
                <a:gd name="T8" fmla="*/ 0 60000 65536"/>
                <a:gd name="T9" fmla="*/ 0 w 50"/>
                <a:gd name="T10" fmla="*/ 0 h 12"/>
                <a:gd name="T11" fmla="*/ 50 w 5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2">
                  <a:moveTo>
                    <a:pt x="0" y="0"/>
                  </a:moveTo>
                  <a:lnTo>
                    <a:pt x="25" y="12"/>
                  </a:lnTo>
                  <a:lnTo>
                    <a:pt x="5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109"/>
            <p:cNvSpPr>
              <a:spLocks/>
            </p:cNvSpPr>
            <p:nvPr/>
          </p:nvSpPr>
          <p:spPr bwMode="auto">
            <a:xfrm>
              <a:off x="4480" y="1822"/>
              <a:ext cx="72" cy="14"/>
            </a:xfrm>
            <a:custGeom>
              <a:avLst/>
              <a:gdLst>
                <a:gd name="T0" fmla="*/ 0 w 64"/>
                <a:gd name="T1" fmla="*/ 0 h 13"/>
                <a:gd name="T2" fmla="*/ 2259 w 64"/>
                <a:gd name="T3" fmla="*/ 176 h 13"/>
                <a:gd name="T4" fmla="*/ 4409 w 64"/>
                <a:gd name="T5" fmla="*/ 0 h 13"/>
                <a:gd name="T6" fmla="*/ 0 60000 65536"/>
                <a:gd name="T7" fmla="*/ 0 60000 65536"/>
                <a:gd name="T8" fmla="*/ 0 60000 65536"/>
                <a:gd name="T9" fmla="*/ 0 w 64"/>
                <a:gd name="T10" fmla="*/ 0 h 13"/>
                <a:gd name="T11" fmla="*/ 64 w 6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13">
                  <a:moveTo>
                    <a:pt x="0" y="0"/>
                  </a:moveTo>
                  <a:lnTo>
                    <a:pt x="33" y="13"/>
                  </a:lnTo>
                  <a:lnTo>
                    <a:pt x="6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110"/>
            <p:cNvSpPr>
              <a:spLocks/>
            </p:cNvSpPr>
            <p:nvPr/>
          </p:nvSpPr>
          <p:spPr bwMode="auto">
            <a:xfrm>
              <a:off x="4470" y="1865"/>
              <a:ext cx="92" cy="21"/>
            </a:xfrm>
            <a:custGeom>
              <a:avLst/>
              <a:gdLst>
                <a:gd name="T0" fmla="*/ 0 w 82"/>
                <a:gd name="T1" fmla="*/ 0 h 19"/>
                <a:gd name="T2" fmla="*/ 2611 w 82"/>
                <a:gd name="T3" fmla="*/ 693 h 19"/>
                <a:gd name="T4" fmla="*/ 5163 w 82"/>
                <a:gd name="T5" fmla="*/ 0 h 19"/>
                <a:gd name="T6" fmla="*/ 0 60000 65536"/>
                <a:gd name="T7" fmla="*/ 0 60000 65536"/>
                <a:gd name="T8" fmla="*/ 0 60000 65536"/>
                <a:gd name="T9" fmla="*/ 0 w 82"/>
                <a:gd name="T10" fmla="*/ 0 h 19"/>
                <a:gd name="T11" fmla="*/ 82 w 82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9">
                  <a:moveTo>
                    <a:pt x="0" y="0"/>
                  </a:moveTo>
                  <a:lnTo>
                    <a:pt x="42" y="19"/>
                  </a:lnTo>
                  <a:lnTo>
                    <a:pt x="8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11"/>
            <p:cNvSpPr>
              <a:spLocks/>
            </p:cNvSpPr>
            <p:nvPr/>
          </p:nvSpPr>
          <p:spPr bwMode="auto">
            <a:xfrm>
              <a:off x="4463" y="1910"/>
              <a:ext cx="111" cy="25"/>
            </a:xfrm>
            <a:custGeom>
              <a:avLst/>
              <a:gdLst>
                <a:gd name="T0" fmla="*/ 0 w 98"/>
                <a:gd name="T1" fmla="*/ 0 h 22"/>
                <a:gd name="T2" fmla="*/ 4193 w 98"/>
                <a:gd name="T3" fmla="*/ 2176 h 22"/>
                <a:gd name="T4" fmla="*/ 8668 w 98"/>
                <a:gd name="T5" fmla="*/ 0 h 22"/>
                <a:gd name="T6" fmla="*/ 0 60000 65536"/>
                <a:gd name="T7" fmla="*/ 0 60000 65536"/>
                <a:gd name="T8" fmla="*/ 0 60000 65536"/>
                <a:gd name="T9" fmla="*/ 0 w 98"/>
                <a:gd name="T10" fmla="*/ 0 h 22"/>
                <a:gd name="T11" fmla="*/ 98 w 9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22">
                  <a:moveTo>
                    <a:pt x="0" y="0"/>
                  </a:moveTo>
                  <a:lnTo>
                    <a:pt x="48" y="22"/>
                  </a:lnTo>
                  <a:lnTo>
                    <a:pt x="9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12"/>
            <p:cNvSpPr>
              <a:spLocks/>
            </p:cNvSpPr>
            <p:nvPr/>
          </p:nvSpPr>
          <p:spPr bwMode="auto">
            <a:xfrm>
              <a:off x="4452" y="1956"/>
              <a:ext cx="131" cy="28"/>
            </a:xfrm>
            <a:custGeom>
              <a:avLst/>
              <a:gdLst>
                <a:gd name="T0" fmla="*/ 0 w 116"/>
                <a:gd name="T1" fmla="*/ 0 h 25"/>
                <a:gd name="T2" fmla="*/ 4697 w 116"/>
                <a:gd name="T3" fmla="*/ 1466 h 25"/>
                <a:gd name="T4" fmla="*/ 9259 w 116"/>
                <a:gd name="T5" fmla="*/ 0 h 25"/>
                <a:gd name="T6" fmla="*/ 0 60000 65536"/>
                <a:gd name="T7" fmla="*/ 0 60000 65536"/>
                <a:gd name="T8" fmla="*/ 0 60000 65536"/>
                <a:gd name="T9" fmla="*/ 0 w 116"/>
                <a:gd name="T10" fmla="*/ 0 h 25"/>
                <a:gd name="T11" fmla="*/ 116 w 116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5">
                  <a:moveTo>
                    <a:pt x="0" y="0"/>
                  </a:moveTo>
                  <a:lnTo>
                    <a:pt x="58" y="25"/>
                  </a:lnTo>
                  <a:lnTo>
                    <a:pt x="11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13"/>
            <p:cNvSpPr>
              <a:spLocks/>
            </p:cNvSpPr>
            <p:nvPr/>
          </p:nvSpPr>
          <p:spPr bwMode="auto">
            <a:xfrm>
              <a:off x="4442" y="1999"/>
              <a:ext cx="149" cy="35"/>
            </a:xfrm>
            <a:custGeom>
              <a:avLst/>
              <a:gdLst>
                <a:gd name="T0" fmla="*/ 0 w 131"/>
                <a:gd name="T1" fmla="*/ 2 h 31"/>
                <a:gd name="T2" fmla="*/ 6776 w 131"/>
                <a:gd name="T3" fmla="*/ 2461 h 31"/>
                <a:gd name="T4" fmla="*/ 13436 w 131"/>
                <a:gd name="T5" fmla="*/ 0 h 31"/>
                <a:gd name="T6" fmla="*/ 0 60000 65536"/>
                <a:gd name="T7" fmla="*/ 0 60000 65536"/>
                <a:gd name="T8" fmla="*/ 0 60000 65536"/>
                <a:gd name="T9" fmla="*/ 0 w 131"/>
                <a:gd name="T10" fmla="*/ 0 h 31"/>
                <a:gd name="T11" fmla="*/ 131 w 131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31">
                  <a:moveTo>
                    <a:pt x="0" y="2"/>
                  </a:moveTo>
                  <a:lnTo>
                    <a:pt x="66" y="31"/>
                  </a:lnTo>
                  <a:lnTo>
                    <a:pt x="13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14"/>
            <p:cNvSpPr>
              <a:spLocks/>
            </p:cNvSpPr>
            <p:nvPr/>
          </p:nvSpPr>
          <p:spPr bwMode="auto">
            <a:xfrm>
              <a:off x="4432" y="2047"/>
              <a:ext cx="168" cy="37"/>
            </a:xfrm>
            <a:custGeom>
              <a:avLst/>
              <a:gdLst>
                <a:gd name="T0" fmla="*/ 0 w 148"/>
                <a:gd name="T1" fmla="*/ 0 h 33"/>
                <a:gd name="T2" fmla="*/ 7200 w 148"/>
                <a:gd name="T3" fmla="*/ 2016 h 33"/>
                <a:gd name="T4" fmla="*/ 14220 w 148"/>
                <a:gd name="T5" fmla="*/ 0 h 33"/>
                <a:gd name="T6" fmla="*/ 0 60000 65536"/>
                <a:gd name="T7" fmla="*/ 0 60000 65536"/>
                <a:gd name="T8" fmla="*/ 0 60000 65536"/>
                <a:gd name="T9" fmla="*/ 0 w 148"/>
                <a:gd name="T10" fmla="*/ 0 h 33"/>
                <a:gd name="T11" fmla="*/ 148 w 148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33">
                  <a:moveTo>
                    <a:pt x="0" y="0"/>
                  </a:moveTo>
                  <a:lnTo>
                    <a:pt x="75" y="33"/>
                  </a:lnTo>
                  <a:lnTo>
                    <a:pt x="14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15"/>
            <p:cNvSpPr>
              <a:spLocks/>
            </p:cNvSpPr>
            <p:nvPr/>
          </p:nvSpPr>
          <p:spPr bwMode="auto">
            <a:xfrm>
              <a:off x="4425" y="2091"/>
              <a:ext cx="186" cy="41"/>
            </a:xfrm>
            <a:custGeom>
              <a:avLst/>
              <a:gdLst>
                <a:gd name="T0" fmla="*/ 0 w 164"/>
                <a:gd name="T1" fmla="*/ 0 h 37"/>
                <a:gd name="T2" fmla="*/ 7501 w 164"/>
                <a:gd name="T3" fmla="*/ 1473 h 37"/>
                <a:gd name="T4" fmla="*/ 15188 w 164"/>
                <a:gd name="T5" fmla="*/ 0 h 37"/>
                <a:gd name="T6" fmla="*/ 0 60000 65536"/>
                <a:gd name="T7" fmla="*/ 0 60000 65536"/>
                <a:gd name="T8" fmla="*/ 0 60000 65536"/>
                <a:gd name="T9" fmla="*/ 0 w 164"/>
                <a:gd name="T10" fmla="*/ 0 h 37"/>
                <a:gd name="T11" fmla="*/ 164 w 164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" h="37">
                  <a:moveTo>
                    <a:pt x="0" y="0"/>
                  </a:moveTo>
                  <a:lnTo>
                    <a:pt x="81" y="37"/>
                  </a:lnTo>
                  <a:lnTo>
                    <a:pt x="16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116"/>
            <p:cNvSpPr>
              <a:spLocks/>
            </p:cNvSpPr>
            <p:nvPr/>
          </p:nvSpPr>
          <p:spPr bwMode="auto">
            <a:xfrm>
              <a:off x="4414" y="2136"/>
              <a:ext cx="205" cy="46"/>
            </a:xfrm>
            <a:custGeom>
              <a:avLst/>
              <a:gdLst>
                <a:gd name="T0" fmla="*/ 0 w 181"/>
                <a:gd name="T1" fmla="*/ 2 h 41"/>
                <a:gd name="T2" fmla="*/ 8100 w 181"/>
                <a:gd name="T3" fmla="*/ 2589 h 41"/>
                <a:gd name="T4" fmla="*/ 16091 w 181"/>
                <a:gd name="T5" fmla="*/ 0 h 41"/>
                <a:gd name="T6" fmla="*/ 0 60000 65536"/>
                <a:gd name="T7" fmla="*/ 0 60000 65536"/>
                <a:gd name="T8" fmla="*/ 0 60000 65536"/>
                <a:gd name="T9" fmla="*/ 0 w 181"/>
                <a:gd name="T10" fmla="*/ 0 h 41"/>
                <a:gd name="T11" fmla="*/ 181 w 18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41">
                  <a:moveTo>
                    <a:pt x="0" y="2"/>
                  </a:moveTo>
                  <a:lnTo>
                    <a:pt x="91" y="41"/>
                  </a:lnTo>
                  <a:lnTo>
                    <a:pt x="18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6" name="Freeform 346"/>
          <p:cNvSpPr>
            <a:spLocks/>
          </p:cNvSpPr>
          <p:nvPr/>
        </p:nvSpPr>
        <p:spPr bwMode="auto">
          <a:xfrm rot="-2357130">
            <a:off x="6654800" y="5059363"/>
            <a:ext cx="795338" cy="103187"/>
          </a:xfrm>
          <a:custGeom>
            <a:avLst/>
            <a:gdLst>
              <a:gd name="T0" fmla="*/ 0 w 730"/>
              <a:gd name="T1" fmla="*/ 0 h 112"/>
              <a:gd name="T2" fmla="*/ 2147483647 w 730"/>
              <a:gd name="T3" fmla="*/ 2147483647 h 112"/>
              <a:gd name="T4" fmla="*/ 2147483647 w 730"/>
              <a:gd name="T5" fmla="*/ 2147483647 h 112"/>
              <a:gd name="T6" fmla="*/ 0 60000 65536"/>
              <a:gd name="T7" fmla="*/ 0 60000 65536"/>
              <a:gd name="T8" fmla="*/ 0 60000 65536"/>
              <a:gd name="T9" fmla="*/ 0 w 730"/>
              <a:gd name="T10" fmla="*/ 0 h 112"/>
              <a:gd name="T11" fmla="*/ 730 w 73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112">
                <a:moveTo>
                  <a:pt x="0" y="0"/>
                </a:moveTo>
                <a:cubicBezTo>
                  <a:pt x="115" y="55"/>
                  <a:pt x="230" y="110"/>
                  <a:pt x="352" y="111"/>
                </a:cubicBezTo>
                <a:cubicBezTo>
                  <a:pt x="474" y="112"/>
                  <a:pt x="602" y="60"/>
                  <a:pt x="730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2" name="Straight Connector 221"/>
          <p:cNvCxnSpPr>
            <a:stCxn id="177" idx="0"/>
          </p:cNvCxnSpPr>
          <p:nvPr/>
        </p:nvCxnSpPr>
        <p:spPr>
          <a:xfrm rot="16200000" flipV="1">
            <a:off x="6769894" y="5653882"/>
            <a:ext cx="171450" cy="20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8" name="Elbow Connector 311"/>
          <p:cNvCxnSpPr>
            <a:cxnSpLocks noChangeShapeType="1"/>
          </p:cNvCxnSpPr>
          <p:nvPr/>
        </p:nvCxnSpPr>
        <p:spPr bwMode="auto">
          <a:xfrm>
            <a:off x="5546725" y="5449888"/>
            <a:ext cx="603250" cy="642937"/>
          </a:xfrm>
          <a:prstGeom prst="bentConnector3">
            <a:avLst>
              <a:gd name="adj1" fmla="val 52407"/>
            </a:avLst>
          </a:prstGeom>
          <a:noFill/>
          <a:ln w="9525" algn="ctr">
            <a:solidFill>
              <a:srgbClr val="F8F8F8"/>
            </a:solidFill>
            <a:prstDash val="dash"/>
            <a:miter lim="800000"/>
            <a:headEnd/>
            <a:tailEnd/>
          </a:ln>
        </p:spPr>
      </p:cxnSp>
      <p:sp>
        <p:nvSpPr>
          <p:cNvPr id="11289" name="TextBox 339"/>
          <p:cNvSpPr txBox="1">
            <a:spLocks noChangeArrowheads="1"/>
          </p:cNvSpPr>
          <p:nvPr/>
        </p:nvSpPr>
        <p:spPr bwMode="auto">
          <a:xfrm>
            <a:off x="4057650" y="5748338"/>
            <a:ext cx="8524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Microwave</a:t>
            </a:r>
          </a:p>
        </p:txBody>
      </p:sp>
      <p:sp>
        <p:nvSpPr>
          <p:cNvPr id="11290" name="TextBox 340"/>
          <p:cNvSpPr txBox="1">
            <a:spLocks noChangeArrowheads="1"/>
          </p:cNvSpPr>
          <p:nvPr/>
        </p:nvSpPr>
        <p:spPr bwMode="auto">
          <a:xfrm rot="-758195">
            <a:off x="5294313" y="5959475"/>
            <a:ext cx="642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Fiber/</a:t>
            </a:r>
          </a:p>
          <a:p>
            <a:r>
              <a:rPr lang="en-US" sz="1100"/>
              <a:t>Copper</a:t>
            </a:r>
          </a:p>
        </p:txBody>
      </p:sp>
      <p:sp>
        <p:nvSpPr>
          <p:cNvPr id="11291" name="TextBox 342"/>
          <p:cNvSpPr txBox="1">
            <a:spLocks noChangeArrowheads="1"/>
          </p:cNvSpPr>
          <p:nvPr/>
        </p:nvSpPr>
        <p:spPr bwMode="auto">
          <a:xfrm>
            <a:off x="7323138" y="5919788"/>
            <a:ext cx="830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Fixed Line</a:t>
            </a:r>
          </a:p>
        </p:txBody>
      </p:sp>
      <p:sp>
        <p:nvSpPr>
          <p:cNvPr id="11292" name="TextBox 343"/>
          <p:cNvSpPr txBox="1">
            <a:spLocks noChangeArrowheads="1"/>
          </p:cNvSpPr>
          <p:nvPr/>
        </p:nvSpPr>
        <p:spPr bwMode="auto">
          <a:xfrm>
            <a:off x="7907338" y="5414963"/>
            <a:ext cx="5508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ADSL</a:t>
            </a:r>
          </a:p>
        </p:txBody>
      </p:sp>
      <p:grpSp>
        <p:nvGrpSpPr>
          <p:cNvPr id="11293" name="Group 419"/>
          <p:cNvGrpSpPr>
            <a:grpSpLocks/>
          </p:cNvGrpSpPr>
          <p:nvPr/>
        </p:nvGrpSpPr>
        <p:grpSpPr bwMode="auto">
          <a:xfrm>
            <a:off x="5619750" y="4481513"/>
            <a:ext cx="528638" cy="600075"/>
            <a:chOff x="5619749" y="4581525"/>
            <a:chExt cx="528523" cy="600075"/>
          </a:xfrm>
        </p:grpSpPr>
        <p:grpSp>
          <p:nvGrpSpPr>
            <p:cNvPr id="11321" name="Group 416"/>
            <p:cNvGrpSpPr>
              <a:grpSpLocks/>
            </p:cNvGrpSpPr>
            <p:nvPr/>
          </p:nvGrpSpPr>
          <p:grpSpPr bwMode="auto">
            <a:xfrm>
              <a:off x="5619749" y="4581525"/>
              <a:ext cx="528523" cy="312031"/>
              <a:chOff x="6791325" y="3082925"/>
              <a:chExt cx="1300048" cy="1086731"/>
            </a:xfrm>
          </p:grpSpPr>
          <p:sp>
            <p:nvSpPr>
              <p:cNvPr id="11323" name="Line 36"/>
              <p:cNvSpPr>
                <a:spLocks noChangeShapeType="1"/>
              </p:cNvSpPr>
              <p:nvPr/>
            </p:nvSpPr>
            <p:spPr bwMode="auto">
              <a:xfrm>
                <a:off x="7288483" y="3495407"/>
                <a:ext cx="308486" cy="1586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Line 37"/>
              <p:cNvSpPr>
                <a:spLocks noChangeShapeType="1"/>
              </p:cNvSpPr>
              <p:nvPr/>
            </p:nvSpPr>
            <p:spPr bwMode="auto">
              <a:xfrm flipV="1">
                <a:off x="7288483" y="3357384"/>
                <a:ext cx="1377" cy="345850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Line 38"/>
              <p:cNvSpPr>
                <a:spLocks noChangeShapeType="1"/>
              </p:cNvSpPr>
              <p:nvPr/>
            </p:nvSpPr>
            <p:spPr bwMode="auto">
              <a:xfrm flipV="1">
                <a:off x="7244414" y="3382768"/>
                <a:ext cx="1377" cy="295083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Line 39"/>
              <p:cNvSpPr>
                <a:spLocks noChangeShapeType="1"/>
              </p:cNvSpPr>
              <p:nvPr/>
            </p:nvSpPr>
            <p:spPr bwMode="auto">
              <a:xfrm flipV="1">
                <a:off x="7596969" y="3363730"/>
                <a:ext cx="1377" cy="325226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Line 40"/>
              <p:cNvSpPr>
                <a:spLocks noChangeShapeType="1"/>
              </p:cNvSpPr>
              <p:nvPr/>
            </p:nvSpPr>
            <p:spPr bwMode="auto">
              <a:xfrm flipV="1">
                <a:off x="7638284" y="3382768"/>
                <a:ext cx="1377" cy="295083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Line 41"/>
              <p:cNvSpPr>
                <a:spLocks noChangeShapeType="1"/>
              </p:cNvSpPr>
              <p:nvPr/>
            </p:nvSpPr>
            <p:spPr bwMode="auto">
              <a:xfrm>
                <a:off x="7244414" y="3531896"/>
                <a:ext cx="140471" cy="139609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Line 42"/>
              <p:cNvSpPr>
                <a:spLocks noChangeShapeType="1"/>
              </p:cNvSpPr>
              <p:nvPr/>
            </p:nvSpPr>
            <p:spPr bwMode="auto">
              <a:xfrm flipV="1">
                <a:off x="7460629" y="3539828"/>
                <a:ext cx="174901" cy="131677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Line 43"/>
              <p:cNvSpPr>
                <a:spLocks noChangeShapeType="1"/>
              </p:cNvSpPr>
              <p:nvPr/>
            </p:nvSpPr>
            <p:spPr bwMode="auto">
              <a:xfrm flipV="1">
                <a:off x="7391771" y="3344692"/>
                <a:ext cx="1377" cy="150715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Line 44"/>
              <p:cNvSpPr>
                <a:spLocks noChangeShapeType="1"/>
              </p:cNvSpPr>
              <p:nvPr/>
            </p:nvSpPr>
            <p:spPr bwMode="auto">
              <a:xfrm flipV="1">
                <a:off x="7497813" y="3343106"/>
                <a:ext cx="1377" cy="149128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Line 45"/>
              <p:cNvSpPr>
                <a:spLocks noChangeShapeType="1"/>
              </p:cNvSpPr>
              <p:nvPr/>
            </p:nvSpPr>
            <p:spPr bwMode="auto">
              <a:xfrm>
                <a:off x="7316027" y="3614392"/>
                <a:ext cx="214838" cy="1586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33" name="Group 48"/>
              <p:cNvGrpSpPr>
                <a:grpSpLocks/>
              </p:cNvGrpSpPr>
              <p:nvPr/>
            </p:nvGrpSpPr>
            <p:grpSpPr bwMode="auto">
              <a:xfrm>
                <a:off x="7316027" y="3552520"/>
                <a:ext cx="33052" cy="106293"/>
                <a:chOff x="4959" y="2285"/>
                <a:chExt cx="24" cy="67"/>
              </a:xfrm>
            </p:grpSpPr>
            <p:sp>
              <p:nvSpPr>
                <p:cNvPr id="11361" name="Rectangle 46"/>
                <p:cNvSpPr>
                  <a:spLocks noChangeArrowheads="1"/>
                </p:cNvSpPr>
                <p:nvPr/>
              </p:nvSpPr>
              <p:spPr bwMode="auto">
                <a:xfrm>
                  <a:off x="4959" y="2285"/>
                  <a:ext cx="24" cy="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362" name="Rectangle 47"/>
                <p:cNvSpPr>
                  <a:spLocks noChangeArrowheads="1"/>
                </p:cNvSpPr>
                <p:nvPr/>
              </p:nvSpPr>
              <p:spPr bwMode="auto">
                <a:xfrm>
                  <a:off x="4959" y="2285"/>
                  <a:ext cx="24" cy="67"/>
                </a:xfrm>
                <a:prstGeom prst="rect">
                  <a:avLst/>
                </a:prstGeom>
                <a:noFill/>
                <a:ln w="14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11334" name="Group 51"/>
              <p:cNvGrpSpPr>
                <a:grpSpLocks/>
              </p:cNvGrpSpPr>
              <p:nvPr/>
            </p:nvGrpSpPr>
            <p:grpSpPr bwMode="auto">
              <a:xfrm>
                <a:off x="7525356" y="3555693"/>
                <a:ext cx="33052" cy="107880"/>
                <a:chOff x="5111" y="2287"/>
                <a:chExt cx="24" cy="68"/>
              </a:xfrm>
            </p:grpSpPr>
            <p:sp>
              <p:nvSpPr>
                <p:cNvPr id="11359" name="Rectangle 49"/>
                <p:cNvSpPr>
                  <a:spLocks noChangeArrowheads="1"/>
                </p:cNvSpPr>
                <p:nvPr/>
              </p:nvSpPr>
              <p:spPr bwMode="auto">
                <a:xfrm>
                  <a:off x="5111" y="2287"/>
                  <a:ext cx="24" cy="6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360" name="Rectangle 50"/>
                <p:cNvSpPr>
                  <a:spLocks noChangeArrowheads="1"/>
                </p:cNvSpPr>
                <p:nvPr/>
              </p:nvSpPr>
              <p:spPr bwMode="auto">
                <a:xfrm>
                  <a:off x="5111" y="2287"/>
                  <a:ext cx="24" cy="68"/>
                </a:xfrm>
                <a:prstGeom prst="rect">
                  <a:avLst/>
                </a:prstGeom>
                <a:noFill/>
                <a:ln w="14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1335" name="Line 52"/>
              <p:cNvSpPr>
                <a:spLocks noChangeShapeType="1"/>
              </p:cNvSpPr>
              <p:nvPr/>
            </p:nvSpPr>
            <p:spPr bwMode="auto">
              <a:xfrm>
                <a:off x="7288483" y="3495407"/>
                <a:ext cx="308486" cy="1586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Line 53"/>
              <p:cNvSpPr>
                <a:spLocks noChangeShapeType="1"/>
              </p:cNvSpPr>
              <p:nvPr/>
            </p:nvSpPr>
            <p:spPr bwMode="auto">
              <a:xfrm flipV="1">
                <a:off x="7288483" y="3357384"/>
                <a:ext cx="1377" cy="345850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Line 54"/>
              <p:cNvSpPr>
                <a:spLocks noChangeShapeType="1"/>
              </p:cNvSpPr>
              <p:nvPr/>
            </p:nvSpPr>
            <p:spPr bwMode="auto">
              <a:xfrm flipV="1">
                <a:off x="7244414" y="3382768"/>
                <a:ext cx="1377" cy="295083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Line 55"/>
              <p:cNvSpPr>
                <a:spLocks noChangeShapeType="1"/>
              </p:cNvSpPr>
              <p:nvPr/>
            </p:nvSpPr>
            <p:spPr bwMode="auto">
              <a:xfrm flipV="1">
                <a:off x="7596969" y="3363730"/>
                <a:ext cx="1377" cy="325226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Line 56"/>
              <p:cNvSpPr>
                <a:spLocks noChangeShapeType="1"/>
              </p:cNvSpPr>
              <p:nvPr/>
            </p:nvSpPr>
            <p:spPr bwMode="auto">
              <a:xfrm flipV="1">
                <a:off x="7638284" y="3382768"/>
                <a:ext cx="1377" cy="295083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Line 57"/>
              <p:cNvSpPr>
                <a:spLocks noChangeShapeType="1"/>
              </p:cNvSpPr>
              <p:nvPr/>
            </p:nvSpPr>
            <p:spPr bwMode="auto">
              <a:xfrm>
                <a:off x="7244414" y="3531896"/>
                <a:ext cx="140471" cy="139609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Line 58"/>
              <p:cNvSpPr>
                <a:spLocks noChangeShapeType="1"/>
              </p:cNvSpPr>
              <p:nvPr/>
            </p:nvSpPr>
            <p:spPr bwMode="auto">
              <a:xfrm flipV="1">
                <a:off x="7460629" y="3539828"/>
                <a:ext cx="174901" cy="131677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Line 59"/>
              <p:cNvSpPr>
                <a:spLocks noChangeShapeType="1"/>
              </p:cNvSpPr>
              <p:nvPr/>
            </p:nvSpPr>
            <p:spPr bwMode="auto">
              <a:xfrm flipV="1">
                <a:off x="7391771" y="3344692"/>
                <a:ext cx="1377" cy="150715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Line 60"/>
              <p:cNvSpPr>
                <a:spLocks noChangeShapeType="1"/>
              </p:cNvSpPr>
              <p:nvPr/>
            </p:nvSpPr>
            <p:spPr bwMode="auto">
              <a:xfrm flipV="1">
                <a:off x="7497813" y="3343106"/>
                <a:ext cx="1377" cy="149128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Line 61"/>
              <p:cNvSpPr>
                <a:spLocks noChangeShapeType="1"/>
              </p:cNvSpPr>
              <p:nvPr/>
            </p:nvSpPr>
            <p:spPr bwMode="auto">
              <a:xfrm>
                <a:off x="7316027" y="3614392"/>
                <a:ext cx="214838" cy="1586"/>
              </a:xfrm>
              <a:prstGeom prst="line">
                <a:avLst/>
              </a:prstGeom>
              <a:noFill/>
              <a:ln w="14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45" name="Group 64"/>
              <p:cNvGrpSpPr>
                <a:grpSpLocks/>
              </p:cNvGrpSpPr>
              <p:nvPr/>
            </p:nvGrpSpPr>
            <p:grpSpPr bwMode="auto">
              <a:xfrm>
                <a:off x="7316027" y="3552520"/>
                <a:ext cx="33052" cy="106293"/>
                <a:chOff x="4959" y="2285"/>
                <a:chExt cx="24" cy="67"/>
              </a:xfrm>
            </p:grpSpPr>
            <p:sp>
              <p:nvSpPr>
                <p:cNvPr id="11357" name="Rectangle 62"/>
                <p:cNvSpPr>
                  <a:spLocks noChangeArrowheads="1"/>
                </p:cNvSpPr>
                <p:nvPr/>
              </p:nvSpPr>
              <p:spPr bwMode="auto">
                <a:xfrm>
                  <a:off x="4959" y="2285"/>
                  <a:ext cx="24" cy="6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358" name="Rectangle 63"/>
                <p:cNvSpPr>
                  <a:spLocks noChangeArrowheads="1"/>
                </p:cNvSpPr>
                <p:nvPr/>
              </p:nvSpPr>
              <p:spPr bwMode="auto">
                <a:xfrm>
                  <a:off x="4959" y="2285"/>
                  <a:ext cx="24" cy="67"/>
                </a:xfrm>
                <a:prstGeom prst="rect">
                  <a:avLst/>
                </a:prstGeom>
                <a:noFill/>
                <a:ln w="14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11346" name="Group 67"/>
              <p:cNvGrpSpPr>
                <a:grpSpLocks/>
              </p:cNvGrpSpPr>
              <p:nvPr/>
            </p:nvGrpSpPr>
            <p:grpSpPr bwMode="auto">
              <a:xfrm>
                <a:off x="7525356" y="3555693"/>
                <a:ext cx="33052" cy="107880"/>
                <a:chOff x="5111" y="2287"/>
                <a:chExt cx="24" cy="68"/>
              </a:xfrm>
            </p:grpSpPr>
            <p:sp>
              <p:nvSpPr>
                <p:cNvPr id="11355" name="Rectangle 65"/>
                <p:cNvSpPr>
                  <a:spLocks noChangeArrowheads="1"/>
                </p:cNvSpPr>
                <p:nvPr/>
              </p:nvSpPr>
              <p:spPr bwMode="auto">
                <a:xfrm>
                  <a:off x="5111" y="2287"/>
                  <a:ext cx="24" cy="6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356" name="Rectangle 66"/>
                <p:cNvSpPr>
                  <a:spLocks noChangeArrowheads="1"/>
                </p:cNvSpPr>
                <p:nvPr/>
              </p:nvSpPr>
              <p:spPr bwMode="auto">
                <a:xfrm>
                  <a:off x="5111" y="2287"/>
                  <a:ext cx="24" cy="68"/>
                </a:xfrm>
                <a:prstGeom prst="rect">
                  <a:avLst/>
                </a:prstGeom>
                <a:noFill/>
                <a:ln w="14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1347" name="Freeform 96"/>
              <p:cNvSpPr>
                <a:spLocks/>
              </p:cNvSpPr>
              <p:nvPr/>
            </p:nvSpPr>
            <p:spPr bwMode="auto">
              <a:xfrm>
                <a:off x="7621758" y="3082925"/>
                <a:ext cx="462729" cy="567956"/>
              </a:xfrm>
              <a:custGeom>
                <a:avLst/>
                <a:gdLst>
                  <a:gd name="T0" fmla="*/ 2147483647 w 336"/>
                  <a:gd name="T1" fmla="*/ 0 h 358"/>
                  <a:gd name="T2" fmla="*/ 2147483647 w 336"/>
                  <a:gd name="T3" fmla="*/ 2147483647 h 358"/>
                  <a:gd name="T4" fmla="*/ 2147483647 w 336"/>
                  <a:gd name="T5" fmla="*/ 2147483647 h 358"/>
                  <a:gd name="T6" fmla="*/ 0 w 336"/>
                  <a:gd name="T7" fmla="*/ 2147483647 h 358"/>
                  <a:gd name="T8" fmla="*/ 2147483647 w 336"/>
                  <a:gd name="T9" fmla="*/ 2147483647 h 358"/>
                  <a:gd name="T10" fmla="*/ 2147483647 w 336"/>
                  <a:gd name="T11" fmla="*/ 2147483647 h 358"/>
                  <a:gd name="T12" fmla="*/ 2147483647 w 336"/>
                  <a:gd name="T13" fmla="*/ 0 h 3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358"/>
                  <a:gd name="T23" fmla="*/ 336 w 336"/>
                  <a:gd name="T24" fmla="*/ 358 h 3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358">
                    <a:moveTo>
                      <a:pt x="336" y="0"/>
                    </a:moveTo>
                    <a:lnTo>
                      <a:pt x="53" y="232"/>
                    </a:lnTo>
                    <a:lnTo>
                      <a:pt x="145" y="219"/>
                    </a:lnTo>
                    <a:lnTo>
                      <a:pt x="0" y="358"/>
                    </a:lnTo>
                    <a:lnTo>
                      <a:pt x="283" y="166"/>
                    </a:lnTo>
                    <a:lnTo>
                      <a:pt x="165" y="186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DB60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8" name="Freeform 97"/>
              <p:cNvSpPr>
                <a:spLocks/>
              </p:cNvSpPr>
              <p:nvPr/>
            </p:nvSpPr>
            <p:spPr bwMode="auto">
              <a:xfrm>
                <a:off x="6791325" y="3082925"/>
                <a:ext cx="462729" cy="567956"/>
              </a:xfrm>
              <a:custGeom>
                <a:avLst/>
                <a:gdLst>
                  <a:gd name="T0" fmla="*/ 0 w 336"/>
                  <a:gd name="T1" fmla="*/ 0 h 358"/>
                  <a:gd name="T2" fmla="*/ 2147483647 w 336"/>
                  <a:gd name="T3" fmla="*/ 2147483647 h 358"/>
                  <a:gd name="T4" fmla="*/ 2147483647 w 336"/>
                  <a:gd name="T5" fmla="*/ 2147483647 h 358"/>
                  <a:gd name="T6" fmla="*/ 2147483647 w 336"/>
                  <a:gd name="T7" fmla="*/ 2147483647 h 358"/>
                  <a:gd name="T8" fmla="*/ 2147483647 w 336"/>
                  <a:gd name="T9" fmla="*/ 2147483647 h 358"/>
                  <a:gd name="T10" fmla="*/ 2147483647 w 336"/>
                  <a:gd name="T11" fmla="*/ 2147483647 h 358"/>
                  <a:gd name="T12" fmla="*/ 0 w 336"/>
                  <a:gd name="T13" fmla="*/ 0 h 3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358"/>
                  <a:gd name="T23" fmla="*/ 336 w 336"/>
                  <a:gd name="T24" fmla="*/ 358 h 3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358">
                    <a:moveTo>
                      <a:pt x="0" y="0"/>
                    </a:moveTo>
                    <a:lnTo>
                      <a:pt x="283" y="232"/>
                    </a:lnTo>
                    <a:lnTo>
                      <a:pt x="191" y="219"/>
                    </a:lnTo>
                    <a:lnTo>
                      <a:pt x="336" y="358"/>
                    </a:lnTo>
                    <a:lnTo>
                      <a:pt x="53" y="166"/>
                    </a:lnTo>
                    <a:lnTo>
                      <a:pt x="171" y="1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60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Freeform 98"/>
              <p:cNvSpPr>
                <a:spLocks/>
              </p:cNvSpPr>
              <p:nvPr/>
            </p:nvSpPr>
            <p:spPr bwMode="auto">
              <a:xfrm>
                <a:off x="7621758" y="3082925"/>
                <a:ext cx="462729" cy="567956"/>
              </a:xfrm>
              <a:custGeom>
                <a:avLst/>
                <a:gdLst>
                  <a:gd name="T0" fmla="*/ 2147483647 w 336"/>
                  <a:gd name="T1" fmla="*/ 0 h 358"/>
                  <a:gd name="T2" fmla="*/ 2147483647 w 336"/>
                  <a:gd name="T3" fmla="*/ 2147483647 h 358"/>
                  <a:gd name="T4" fmla="*/ 2147483647 w 336"/>
                  <a:gd name="T5" fmla="*/ 2147483647 h 358"/>
                  <a:gd name="T6" fmla="*/ 0 w 336"/>
                  <a:gd name="T7" fmla="*/ 2147483647 h 358"/>
                  <a:gd name="T8" fmla="*/ 2147483647 w 336"/>
                  <a:gd name="T9" fmla="*/ 2147483647 h 358"/>
                  <a:gd name="T10" fmla="*/ 2147483647 w 336"/>
                  <a:gd name="T11" fmla="*/ 2147483647 h 358"/>
                  <a:gd name="T12" fmla="*/ 2147483647 w 336"/>
                  <a:gd name="T13" fmla="*/ 0 h 3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358"/>
                  <a:gd name="T23" fmla="*/ 336 w 336"/>
                  <a:gd name="T24" fmla="*/ 358 h 3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358">
                    <a:moveTo>
                      <a:pt x="336" y="0"/>
                    </a:moveTo>
                    <a:lnTo>
                      <a:pt x="53" y="232"/>
                    </a:lnTo>
                    <a:lnTo>
                      <a:pt x="145" y="219"/>
                    </a:lnTo>
                    <a:lnTo>
                      <a:pt x="0" y="358"/>
                    </a:lnTo>
                    <a:lnTo>
                      <a:pt x="283" y="166"/>
                    </a:lnTo>
                    <a:lnTo>
                      <a:pt x="165" y="186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DB60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Freeform 99"/>
              <p:cNvSpPr>
                <a:spLocks/>
              </p:cNvSpPr>
              <p:nvPr/>
            </p:nvSpPr>
            <p:spPr bwMode="auto">
              <a:xfrm>
                <a:off x="6791325" y="3082925"/>
                <a:ext cx="462729" cy="567956"/>
              </a:xfrm>
              <a:custGeom>
                <a:avLst/>
                <a:gdLst>
                  <a:gd name="T0" fmla="*/ 0 w 336"/>
                  <a:gd name="T1" fmla="*/ 0 h 358"/>
                  <a:gd name="T2" fmla="*/ 2147483647 w 336"/>
                  <a:gd name="T3" fmla="*/ 2147483647 h 358"/>
                  <a:gd name="T4" fmla="*/ 2147483647 w 336"/>
                  <a:gd name="T5" fmla="*/ 2147483647 h 358"/>
                  <a:gd name="T6" fmla="*/ 2147483647 w 336"/>
                  <a:gd name="T7" fmla="*/ 2147483647 h 358"/>
                  <a:gd name="T8" fmla="*/ 2147483647 w 336"/>
                  <a:gd name="T9" fmla="*/ 2147483647 h 358"/>
                  <a:gd name="T10" fmla="*/ 2147483647 w 336"/>
                  <a:gd name="T11" fmla="*/ 2147483647 h 358"/>
                  <a:gd name="T12" fmla="*/ 0 w 336"/>
                  <a:gd name="T13" fmla="*/ 0 h 3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358"/>
                  <a:gd name="T23" fmla="*/ 336 w 336"/>
                  <a:gd name="T24" fmla="*/ 358 h 3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358">
                    <a:moveTo>
                      <a:pt x="0" y="0"/>
                    </a:moveTo>
                    <a:lnTo>
                      <a:pt x="283" y="232"/>
                    </a:lnTo>
                    <a:lnTo>
                      <a:pt x="191" y="219"/>
                    </a:lnTo>
                    <a:lnTo>
                      <a:pt x="336" y="358"/>
                    </a:lnTo>
                    <a:lnTo>
                      <a:pt x="53" y="166"/>
                    </a:lnTo>
                    <a:lnTo>
                      <a:pt x="171" y="1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B60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1" name="Freeform 100"/>
              <p:cNvSpPr>
                <a:spLocks/>
              </p:cNvSpPr>
              <p:nvPr/>
            </p:nvSpPr>
            <p:spPr bwMode="auto">
              <a:xfrm>
                <a:off x="7628644" y="3601700"/>
                <a:ext cx="462729" cy="567956"/>
              </a:xfrm>
              <a:custGeom>
                <a:avLst/>
                <a:gdLst>
                  <a:gd name="T0" fmla="*/ 2147483647 w 336"/>
                  <a:gd name="T1" fmla="*/ 2147483647 h 358"/>
                  <a:gd name="T2" fmla="*/ 2147483647 w 336"/>
                  <a:gd name="T3" fmla="*/ 2147483647 h 358"/>
                  <a:gd name="T4" fmla="*/ 2147483647 w 336"/>
                  <a:gd name="T5" fmla="*/ 2147483647 h 358"/>
                  <a:gd name="T6" fmla="*/ 0 w 336"/>
                  <a:gd name="T7" fmla="*/ 0 h 358"/>
                  <a:gd name="T8" fmla="*/ 2147483647 w 336"/>
                  <a:gd name="T9" fmla="*/ 2147483647 h 358"/>
                  <a:gd name="T10" fmla="*/ 2147483647 w 336"/>
                  <a:gd name="T11" fmla="*/ 2147483647 h 358"/>
                  <a:gd name="T12" fmla="*/ 2147483647 w 336"/>
                  <a:gd name="T13" fmla="*/ 2147483647 h 3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358"/>
                  <a:gd name="T23" fmla="*/ 336 w 336"/>
                  <a:gd name="T24" fmla="*/ 358 h 3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358">
                    <a:moveTo>
                      <a:pt x="336" y="358"/>
                    </a:moveTo>
                    <a:lnTo>
                      <a:pt x="52" y="126"/>
                    </a:lnTo>
                    <a:lnTo>
                      <a:pt x="145" y="139"/>
                    </a:lnTo>
                    <a:lnTo>
                      <a:pt x="0" y="0"/>
                    </a:lnTo>
                    <a:lnTo>
                      <a:pt x="283" y="192"/>
                    </a:lnTo>
                    <a:lnTo>
                      <a:pt x="164" y="172"/>
                    </a:lnTo>
                    <a:lnTo>
                      <a:pt x="336" y="358"/>
                    </a:lnTo>
                    <a:close/>
                  </a:path>
                </a:pathLst>
              </a:custGeom>
              <a:solidFill>
                <a:srgbClr val="FDB60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Freeform 101"/>
              <p:cNvSpPr>
                <a:spLocks/>
              </p:cNvSpPr>
              <p:nvPr/>
            </p:nvSpPr>
            <p:spPr bwMode="auto">
              <a:xfrm>
                <a:off x="6798211" y="3601700"/>
                <a:ext cx="462729" cy="567956"/>
              </a:xfrm>
              <a:custGeom>
                <a:avLst/>
                <a:gdLst>
                  <a:gd name="T0" fmla="*/ 0 w 336"/>
                  <a:gd name="T1" fmla="*/ 2147483647 h 358"/>
                  <a:gd name="T2" fmla="*/ 2147483647 w 336"/>
                  <a:gd name="T3" fmla="*/ 2147483647 h 358"/>
                  <a:gd name="T4" fmla="*/ 2147483647 w 336"/>
                  <a:gd name="T5" fmla="*/ 2147483647 h 358"/>
                  <a:gd name="T6" fmla="*/ 2147483647 w 336"/>
                  <a:gd name="T7" fmla="*/ 0 h 358"/>
                  <a:gd name="T8" fmla="*/ 2147483647 w 336"/>
                  <a:gd name="T9" fmla="*/ 2147483647 h 358"/>
                  <a:gd name="T10" fmla="*/ 2147483647 w 336"/>
                  <a:gd name="T11" fmla="*/ 2147483647 h 358"/>
                  <a:gd name="T12" fmla="*/ 0 w 336"/>
                  <a:gd name="T13" fmla="*/ 2147483647 h 3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358"/>
                  <a:gd name="T23" fmla="*/ 336 w 336"/>
                  <a:gd name="T24" fmla="*/ 358 h 3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358">
                    <a:moveTo>
                      <a:pt x="0" y="358"/>
                    </a:moveTo>
                    <a:lnTo>
                      <a:pt x="283" y="126"/>
                    </a:lnTo>
                    <a:lnTo>
                      <a:pt x="191" y="139"/>
                    </a:lnTo>
                    <a:lnTo>
                      <a:pt x="336" y="0"/>
                    </a:lnTo>
                    <a:lnTo>
                      <a:pt x="52" y="192"/>
                    </a:lnTo>
                    <a:lnTo>
                      <a:pt x="171" y="172"/>
                    </a:ln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FDB60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Freeform 102"/>
              <p:cNvSpPr>
                <a:spLocks/>
              </p:cNvSpPr>
              <p:nvPr/>
            </p:nvSpPr>
            <p:spPr bwMode="auto">
              <a:xfrm>
                <a:off x="7628644" y="3601700"/>
                <a:ext cx="462729" cy="567956"/>
              </a:xfrm>
              <a:custGeom>
                <a:avLst/>
                <a:gdLst>
                  <a:gd name="T0" fmla="*/ 2147483647 w 336"/>
                  <a:gd name="T1" fmla="*/ 2147483647 h 358"/>
                  <a:gd name="T2" fmla="*/ 2147483647 w 336"/>
                  <a:gd name="T3" fmla="*/ 2147483647 h 358"/>
                  <a:gd name="T4" fmla="*/ 2147483647 w 336"/>
                  <a:gd name="T5" fmla="*/ 2147483647 h 358"/>
                  <a:gd name="T6" fmla="*/ 0 w 336"/>
                  <a:gd name="T7" fmla="*/ 0 h 358"/>
                  <a:gd name="T8" fmla="*/ 2147483647 w 336"/>
                  <a:gd name="T9" fmla="*/ 2147483647 h 358"/>
                  <a:gd name="T10" fmla="*/ 2147483647 w 336"/>
                  <a:gd name="T11" fmla="*/ 2147483647 h 358"/>
                  <a:gd name="T12" fmla="*/ 2147483647 w 336"/>
                  <a:gd name="T13" fmla="*/ 2147483647 h 3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358"/>
                  <a:gd name="T23" fmla="*/ 336 w 336"/>
                  <a:gd name="T24" fmla="*/ 358 h 3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358">
                    <a:moveTo>
                      <a:pt x="336" y="358"/>
                    </a:moveTo>
                    <a:lnTo>
                      <a:pt x="52" y="126"/>
                    </a:lnTo>
                    <a:lnTo>
                      <a:pt x="145" y="139"/>
                    </a:lnTo>
                    <a:lnTo>
                      <a:pt x="0" y="0"/>
                    </a:lnTo>
                    <a:lnTo>
                      <a:pt x="283" y="192"/>
                    </a:lnTo>
                    <a:lnTo>
                      <a:pt x="164" y="172"/>
                    </a:lnTo>
                    <a:lnTo>
                      <a:pt x="336" y="358"/>
                    </a:lnTo>
                    <a:close/>
                  </a:path>
                </a:pathLst>
              </a:custGeom>
              <a:solidFill>
                <a:srgbClr val="FDB60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Freeform 103"/>
              <p:cNvSpPr>
                <a:spLocks/>
              </p:cNvSpPr>
              <p:nvPr/>
            </p:nvSpPr>
            <p:spPr bwMode="auto">
              <a:xfrm>
                <a:off x="6798211" y="3601700"/>
                <a:ext cx="462729" cy="567956"/>
              </a:xfrm>
              <a:custGeom>
                <a:avLst/>
                <a:gdLst>
                  <a:gd name="T0" fmla="*/ 0 w 336"/>
                  <a:gd name="T1" fmla="*/ 2147483647 h 358"/>
                  <a:gd name="T2" fmla="*/ 2147483647 w 336"/>
                  <a:gd name="T3" fmla="*/ 2147483647 h 358"/>
                  <a:gd name="T4" fmla="*/ 2147483647 w 336"/>
                  <a:gd name="T5" fmla="*/ 2147483647 h 358"/>
                  <a:gd name="T6" fmla="*/ 2147483647 w 336"/>
                  <a:gd name="T7" fmla="*/ 0 h 358"/>
                  <a:gd name="T8" fmla="*/ 2147483647 w 336"/>
                  <a:gd name="T9" fmla="*/ 2147483647 h 358"/>
                  <a:gd name="T10" fmla="*/ 2147483647 w 336"/>
                  <a:gd name="T11" fmla="*/ 2147483647 h 358"/>
                  <a:gd name="T12" fmla="*/ 0 w 336"/>
                  <a:gd name="T13" fmla="*/ 2147483647 h 3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358"/>
                  <a:gd name="T23" fmla="*/ 336 w 336"/>
                  <a:gd name="T24" fmla="*/ 358 h 3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358">
                    <a:moveTo>
                      <a:pt x="0" y="358"/>
                    </a:moveTo>
                    <a:lnTo>
                      <a:pt x="283" y="126"/>
                    </a:lnTo>
                    <a:lnTo>
                      <a:pt x="191" y="139"/>
                    </a:lnTo>
                    <a:lnTo>
                      <a:pt x="336" y="0"/>
                    </a:lnTo>
                    <a:lnTo>
                      <a:pt x="52" y="192"/>
                    </a:lnTo>
                    <a:lnTo>
                      <a:pt x="171" y="172"/>
                    </a:ln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FDB60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9" name="Rounded Rectangle 418"/>
            <p:cNvSpPr/>
            <p:nvPr/>
          </p:nvSpPr>
          <p:spPr>
            <a:xfrm>
              <a:off x="5857822" y="4762500"/>
              <a:ext cx="47615" cy="4191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94" name="TextBox 420"/>
          <p:cNvSpPr txBox="1">
            <a:spLocks noChangeArrowheads="1"/>
          </p:cNvSpPr>
          <p:nvPr/>
        </p:nvSpPr>
        <p:spPr bwMode="auto">
          <a:xfrm>
            <a:off x="6000750" y="4243388"/>
            <a:ext cx="1533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GSM, CDMA, WiMAX</a:t>
            </a:r>
          </a:p>
        </p:txBody>
      </p:sp>
      <p:cxnSp>
        <p:nvCxnSpPr>
          <p:cNvPr id="11295" name="Elbow Connector 525"/>
          <p:cNvCxnSpPr>
            <a:cxnSpLocks noChangeShapeType="1"/>
          </p:cNvCxnSpPr>
          <p:nvPr/>
        </p:nvCxnSpPr>
        <p:spPr bwMode="auto">
          <a:xfrm>
            <a:off x="4622800" y="4668838"/>
            <a:ext cx="825500" cy="812800"/>
          </a:xfrm>
          <a:prstGeom prst="bentConnector3">
            <a:avLst>
              <a:gd name="adj1" fmla="val 62699"/>
            </a:avLst>
          </a:prstGeom>
          <a:noFill/>
          <a:ln w="9525" algn="ctr">
            <a:solidFill>
              <a:srgbClr val="F8F8F8"/>
            </a:solidFill>
            <a:prstDash val="dash"/>
            <a:miter lim="800000"/>
            <a:headEnd/>
            <a:tailEnd/>
          </a:ln>
        </p:spPr>
      </p:cxnSp>
      <p:cxnSp>
        <p:nvCxnSpPr>
          <p:cNvPr id="11296" name="Elbow Connector 530"/>
          <p:cNvCxnSpPr>
            <a:cxnSpLocks noChangeShapeType="1"/>
          </p:cNvCxnSpPr>
          <p:nvPr/>
        </p:nvCxnSpPr>
        <p:spPr bwMode="auto">
          <a:xfrm>
            <a:off x="3714750" y="4357688"/>
            <a:ext cx="433388" cy="311150"/>
          </a:xfrm>
          <a:prstGeom prst="bentConnector3">
            <a:avLst>
              <a:gd name="adj1" fmla="val 78606"/>
            </a:avLst>
          </a:prstGeom>
          <a:noFill/>
          <a:ln w="9525" algn="ctr">
            <a:solidFill>
              <a:srgbClr val="F8F8F8"/>
            </a:solidFill>
            <a:prstDash val="dash"/>
            <a:miter lim="800000"/>
            <a:headEnd/>
            <a:tailEnd/>
          </a:ln>
        </p:spPr>
      </p:cxnSp>
      <p:cxnSp>
        <p:nvCxnSpPr>
          <p:cNvPr id="11297" name="Straight Connector 534"/>
          <p:cNvCxnSpPr>
            <a:cxnSpLocks noChangeShapeType="1"/>
            <a:endCxn id="419" idx="2"/>
          </p:cNvCxnSpPr>
          <p:nvPr/>
        </p:nvCxnSpPr>
        <p:spPr bwMode="auto">
          <a:xfrm rot="5400000" flipH="1" flipV="1">
            <a:off x="5550694" y="5103019"/>
            <a:ext cx="352425" cy="309563"/>
          </a:xfrm>
          <a:prstGeom prst="line">
            <a:avLst/>
          </a:prstGeom>
          <a:noFill/>
          <a:ln w="9525" algn="ctr">
            <a:solidFill>
              <a:srgbClr val="F8F8F8"/>
            </a:solidFill>
            <a:prstDash val="dash"/>
            <a:round/>
            <a:headEnd/>
            <a:tailEnd/>
          </a:ln>
        </p:spPr>
      </p:cxnSp>
      <p:pic>
        <p:nvPicPr>
          <p:cNvPr id="11298" name="Picture 278" descr="IPSTAR_SATT_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81400"/>
            <a:ext cx="71278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280" descr="sate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1295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281" descr="not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724400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282" descr="not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105400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02" name="Group 285"/>
          <p:cNvGrpSpPr>
            <a:grpSpLocks/>
          </p:cNvGrpSpPr>
          <p:nvPr/>
        </p:nvGrpSpPr>
        <p:grpSpPr bwMode="auto">
          <a:xfrm>
            <a:off x="4025900" y="4114800"/>
            <a:ext cx="622300" cy="633413"/>
            <a:chOff x="4464" y="1920"/>
            <a:chExt cx="768" cy="783"/>
          </a:xfrm>
        </p:grpSpPr>
        <p:pic>
          <p:nvPicPr>
            <p:cNvPr id="11319" name="Picture 283" descr="IPSTAR_SATT_uni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0" y="1920"/>
              <a:ext cx="594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20" name="Picture 284" descr="IPSTAR_U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4" y="2405"/>
              <a:ext cx="7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303" name="Group 292"/>
          <p:cNvGrpSpPr>
            <a:grpSpLocks/>
          </p:cNvGrpSpPr>
          <p:nvPr/>
        </p:nvGrpSpPr>
        <p:grpSpPr bwMode="auto">
          <a:xfrm>
            <a:off x="3505200" y="4471988"/>
            <a:ext cx="622300" cy="633412"/>
            <a:chOff x="4464" y="1920"/>
            <a:chExt cx="768" cy="783"/>
          </a:xfrm>
        </p:grpSpPr>
        <p:pic>
          <p:nvPicPr>
            <p:cNvPr id="11317" name="Picture 293" descr="IPSTAR_SATT_uni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0" y="1920"/>
              <a:ext cx="594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8" name="Picture 294" descr="IPSTAR_U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4" y="2405"/>
              <a:ext cx="76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304" name="Picture 295" descr="teleph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4800600"/>
            <a:ext cx="457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296" descr="telepho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5638800"/>
            <a:ext cx="6096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298" descr="mobile_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495800"/>
            <a:ext cx="228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299" descr="mobile_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4743450"/>
            <a:ext cx="228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300" descr="radio_Po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7113" y="5257800"/>
            <a:ext cx="6238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301" descr="radio_Po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5048250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302" descr="radio_Po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70488" y="4800600"/>
            <a:ext cx="544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303" descr="sky_Lin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319749">
            <a:off x="4640263" y="3852863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2" name="Line 305"/>
          <p:cNvSpPr>
            <a:spLocks noChangeShapeType="1"/>
          </p:cNvSpPr>
          <p:nvPr/>
        </p:nvSpPr>
        <p:spPr bwMode="auto">
          <a:xfrm>
            <a:off x="1600200" y="4086225"/>
            <a:ext cx="1143000" cy="0"/>
          </a:xfrm>
          <a:prstGeom prst="line">
            <a:avLst/>
          </a:prstGeom>
          <a:noFill/>
          <a:ln w="9525">
            <a:solidFill>
              <a:srgbClr val="5F5F5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3" name="Line 306"/>
          <p:cNvSpPr>
            <a:spLocks noChangeShapeType="1"/>
          </p:cNvSpPr>
          <p:nvPr/>
        </p:nvSpPr>
        <p:spPr bwMode="auto">
          <a:xfrm>
            <a:off x="1619250" y="5305425"/>
            <a:ext cx="381000" cy="0"/>
          </a:xfrm>
          <a:prstGeom prst="line">
            <a:avLst/>
          </a:prstGeom>
          <a:noFill/>
          <a:ln w="9525">
            <a:solidFill>
              <a:srgbClr val="5F5F5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4" name="Rectangle 307"/>
          <p:cNvSpPr>
            <a:spLocks noChangeArrowheads="1"/>
          </p:cNvSpPr>
          <p:nvPr/>
        </p:nvSpPr>
        <p:spPr bwMode="auto">
          <a:xfrm>
            <a:off x="990600" y="5334000"/>
            <a:ext cx="609600" cy="1028700"/>
          </a:xfrm>
          <a:prstGeom prst="rect">
            <a:avLst/>
          </a:prstGeom>
          <a:solidFill>
            <a:srgbClr val="CFF2F9"/>
          </a:solidFill>
          <a:ln w="9525">
            <a:solidFill>
              <a:srgbClr val="B1E2E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315" name="Line 309"/>
          <p:cNvSpPr>
            <a:spLocks noChangeShapeType="1"/>
          </p:cNvSpPr>
          <p:nvPr/>
        </p:nvSpPr>
        <p:spPr bwMode="auto">
          <a:xfrm>
            <a:off x="1609725" y="6362700"/>
            <a:ext cx="381000" cy="0"/>
          </a:xfrm>
          <a:prstGeom prst="line">
            <a:avLst/>
          </a:prstGeom>
          <a:noFill/>
          <a:ln w="9525">
            <a:solidFill>
              <a:srgbClr val="5F5F5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6" name="TextBox 158"/>
          <p:cNvSpPr txBox="1">
            <a:spLocks noChangeArrowheads="1"/>
          </p:cNvSpPr>
          <p:nvPr/>
        </p:nvSpPr>
        <p:spPr bwMode="auto">
          <a:xfrm rot="-5400000">
            <a:off x="842963" y="5627688"/>
            <a:ext cx="841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1FB0BF"/>
                </a:solidFill>
              </a:rPr>
              <a:t>CORE</a:t>
            </a:r>
          </a:p>
          <a:p>
            <a:pPr algn="ctr"/>
            <a:r>
              <a:rPr lang="en-US" sz="1000" b="1">
                <a:solidFill>
                  <a:srgbClr val="1FB0BF"/>
                </a:solidFill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4025" y="219075"/>
            <a:ext cx="8372475" cy="1000125"/>
          </a:xfrm>
        </p:spPr>
        <p:txBody>
          <a:bodyPr/>
          <a:lstStyle/>
          <a:p>
            <a:r>
              <a:rPr lang="en-US" smtClean="0"/>
              <a:t>Broadband Satellite Backup for Disaster and Emergency Communications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B77F85-33AF-4FA3-8333-9B0977D763D2}" type="datetime1">
              <a:rPr lang="th-TH"/>
              <a:pPr/>
              <a:t>03/05/54</a:t>
            </a:fld>
            <a:endParaRPr lang="th-TH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898ADF-E818-4426-A6BD-C6B157112A8B}" type="slidenum">
              <a:rPr lang="en-US"/>
              <a:pPr/>
              <a:t>8</a:t>
            </a:fld>
            <a:endParaRPr lang="th-TH"/>
          </a:p>
        </p:txBody>
      </p:sp>
      <p:graphicFrame>
        <p:nvGraphicFramePr>
          <p:cNvPr id="7" name="Diagram 6"/>
          <p:cNvGraphicFramePr/>
          <p:nvPr/>
        </p:nvGraphicFramePr>
        <p:xfrm>
          <a:off x="526230" y="1353448"/>
          <a:ext cx="8278865" cy="4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57200" y="1447800"/>
            <a:ext cx="75438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First Responders and Emergency Management need a satellite partner that:</a:t>
            </a:r>
          </a:p>
          <a:p>
            <a:endParaRPr lang="en-US" sz="2000"/>
          </a:p>
          <a:p>
            <a:pPr>
              <a:buFont typeface="Arial" charset="0"/>
              <a:buChar char="•"/>
            </a:pPr>
            <a:r>
              <a:rPr lang="en-US" sz="2000"/>
              <a:t> Maintains a distributed Ground Operator Network throughout the Aisa-Pacific Region</a:t>
            </a:r>
          </a:p>
          <a:p>
            <a:pPr>
              <a:buFont typeface="Arial" charset="0"/>
              <a:buChar char="•"/>
            </a:pPr>
            <a:r>
              <a:rPr lang="en-US" sz="2000"/>
              <a:t> Backs up its commitment for quality of service through a network of service providers </a:t>
            </a:r>
          </a:p>
          <a:p>
            <a:pPr>
              <a:buFont typeface="Arial" charset="0"/>
              <a:buChar char="•"/>
            </a:pPr>
            <a:r>
              <a:rPr lang="en-US" sz="2000"/>
              <a:t> Can design and implement optimized networking solutions in</a:t>
            </a:r>
          </a:p>
          <a:p>
            <a:r>
              <a:rPr lang="en-US" sz="2000"/>
              <a:t>accordance with Customer specific requirements</a:t>
            </a:r>
          </a:p>
          <a:p>
            <a:pPr>
              <a:buFont typeface="Arial" charset="0"/>
              <a:buChar char="•"/>
            </a:pPr>
            <a:r>
              <a:rPr lang="en-US" sz="2000"/>
              <a:t> Has strong international partners for seamless reach into other</a:t>
            </a:r>
          </a:p>
          <a:p>
            <a:r>
              <a:rPr lang="en-US" sz="2000"/>
              <a:t>technologies, markets and networks such as GSM Backhaul</a:t>
            </a:r>
          </a:p>
        </p:txBody>
      </p:sp>
      <p:pic>
        <p:nvPicPr>
          <p:cNvPr id="13316" name="Picture 5" descr="iPSTAR_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990600"/>
            <a:ext cx="1206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Tahoma"/>
      </a:majorFont>
      <a:minorFont>
        <a:latin typeface="Arial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2363</TotalTime>
  <Words>1039</Words>
  <Application>Microsoft Office PowerPoint</Application>
  <PresentationFormat>On-screen Show (4:3)</PresentationFormat>
  <Paragraphs>145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Broadband Satellite for Disaster Relief and Emergency Communications</vt:lpstr>
      <vt:lpstr>Situation: Not if, but when? </vt:lpstr>
      <vt:lpstr>Impact and actions</vt:lpstr>
      <vt:lpstr>When Disaster Strikes – Facts</vt:lpstr>
      <vt:lpstr>When Disaster Strikes – Key Requirements</vt:lpstr>
      <vt:lpstr>Advantages of Broadband Satellite for Disaster Relief</vt:lpstr>
      <vt:lpstr>Satellite for “Network Redundancy and Diversity Concept”</vt:lpstr>
      <vt:lpstr>Broadband Satellite Backup for Disaster and Emergency Communications</vt:lpstr>
      <vt:lpstr>Summary</vt:lpstr>
      <vt:lpstr>Femto Business Case: Outdoor 3G/HSPA Femtocell + IPSTAR Deployment in Japan</vt:lpstr>
      <vt:lpstr>Japan’s Tsunami</vt:lpstr>
      <vt:lpstr>Slide 12</vt:lpstr>
      <vt:lpstr>Temporary Cellular Phone Service using 2G Femtocell : Songkhla, Thailand</vt:lpstr>
      <vt:lpstr> Case Study – Sichuan Earthquake in 2008  </vt:lpstr>
      <vt:lpstr>Emergency Communication Command Center</vt:lpstr>
      <vt:lpstr>Public Telephone</vt:lpstr>
      <vt:lpstr>Providing Communications for the Media</vt:lpstr>
      <vt:lpstr>SCADA for Disaster Monitoring and Forecasting</vt:lpstr>
      <vt:lpstr>Communication Service for Temporary Residential Areas</vt:lpstr>
      <vt:lpstr>Broadband Services Provided for Disaster Relief</vt:lpstr>
      <vt:lpstr>IPSTAR – Broadband Satellite for Asia-Pacific</vt:lpstr>
    </vt:vector>
  </TitlesOfParts>
  <Company>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</dc:creator>
  <cp:lastModifiedBy>Taksin</cp:lastModifiedBy>
  <cp:revision>470</cp:revision>
  <dcterms:created xsi:type="dcterms:W3CDTF">2008-10-26T11:12:36Z</dcterms:created>
  <dcterms:modified xsi:type="dcterms:W3CDTF">2011-05-03T02:44:05Z</dcterms:modified>
</cp:coreProperties>
</file>